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Lst>
  <p:sldSz cx="9144000" cy="6858000" type="screen4x3"/>
  <p:notesSz cx="6858000" cy="9144000"/>
  <p:defaultTextStyle>
    <a:defPPr>
      <a:defRPr lang="es-P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9" d="100"/>
          <a:sy n="69" d="100"/>
        </p:scale>
        <p:origin x="-546" y="-10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9" name="8 Título"/>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s-ES" smtClean="0"/>
              <a:t>Haga clic para modificar el estilo de título del patrón</a:t>
            </a:r>
            <a:endParaRPr kumimoji="0" lang="en-US"/>
          </a:p>
        </p:txBody>
      </p:sp>
      <p:sp>
        <p:nvSpPr>
          <p:cNvPr id="17" name="16 Subtítulo"/>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s-ES" smtClean="0"/>
              <a:t>Haga clic para modificar el estilo de subtítulo del patrón</a:t>
            </a:r>
            <a:endParaRPr kumimoji="0" lang="en-US"/>
          </a:p>
        </p:txBody>
      </p:sp>
      <p:sp>
        <p:nvSpPr>
          <p:cNvPr id="30" name="29 Marcador de fecha"/>
          <p:cNvSpPr>
            <a:spLocks noGrp="1"/>
          </p:cNvSpPr>
          <p:nvPr>
            <p:ph type="dt" sz="half" idx="10"/>
          </p:nvPr>
        </p:nvSpPr>
        <p:spPr/>
        <p:txBody>
          <a:bodyPr/>
          <a:lstStyle/>
          <a:p>
            <a:fld id="{4E8B1EDA-EBF1-4A3E-8E36-A5C32EAD0E6B}" type="datetimeFigureOut">
              <a:rPr lang="es-PE" smtClean="0"/>
              <a:pPr/>
              <a:t>02/07/2010</a:t>
            </a:fld>
            <a:endParaRPr lang="es-PE" dirty="0"/>
          </a:p>
        </p:txBody>
      </p:sp>
      <p:sp>
        <p:nvSpPr>
          <p:cNvPr id="19" name="18 Marcador de pie de página"/>
          <p:cNvSpPr>
            <a:spLocks noGrp="1"/>
          </p:cNvSpPr>
          <p:nvPr>
            <p:ph type="ftr" sz="quarter" idx="11"/>
          </p:nvPr>
        </p:nvSpPr>
        <p:spPr/>
        <p:txBody>
          <a:bodyPr/>
          <a:lstStyle/>
          <a:p>
            <a:endParaRPr lang="es-PE" dirty="0"/>
          </a:p>
        </p:txBody>
      </p:sp>
      <p:sp>
        <p:nvSpPr>
          <p:cNvPr id="27" name="26 Marcador de número de diapositiva"/>
          <p:cNvSpPr>
            <a:spLocks noGrp="1"/>
          </p:cNvSpPr>
          <p:nvPr>
            <p:ph type="sldNum" sz="quarter" idx="12"/>
          </p:nvPr>
        </p:nvSpPr>
        <p:spPr/>
        <p:txBody>
          <a:bodyPr/>
          <a:lstStyle/>
          <a:p>
            <a:fld id="{94286589-47A0-48B5-A848-AE6E0F9A3AFD}" type="slidenum">
              <a:rPr lang="es-PE" smtClean="0"/>
              <a:pPr/>
              <a:t>‹Nº›</a:t>
            </a:fld>
            <a:endParaRPr lang="es-PE"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kumimoji="0" lang="es-ES" smtClean="0"/>
              <a:t>Haga clic para modificar el estilo de título del patrón</a:t>
            </a:r>
            <a:endParaRPr kumimoji="0" lang="en-US"/>
          </a:p>
        </p:txBody>
      </p:sp>
      <p:sp>
        <p:nvSpPr>
          <p:cNvPr id="3" name="2 Marcador de texto vertical"/>
          <p:cNvSpPr>
            <a:spLocks noGrp="1"/>
          </p:cNvSpPr>
          <p:nvPr>
            <p:ph type="body" orient="vert" idx="1"/>
          </p:nvPr>
        </p:nvSpPr>
        <p:spPr/>
        <p:txBody>
          <a:bodyPr vert="eaVer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fecha"/>
          <p:cNvSpPr>
            <a:spLocks noGrp="1"/>
          </p:cNvSpPr>
          <p:nvPr>
            <p:ph type="dt" sz="half" idx="10"/>
          </p:nvPr>
        </p:nvSpPr>
        <p:spPr/>
        <p:txBody>
          <a:bodyPr/>
          <a:lstStyle/>
          <a:p>
            <a:fld id="{4E8B1EDA-EBF1-4A3E-8E36-A5C32EAD0E6B}" type="datetimeFigureOut">
              <a:rPr lang="es-PE" smtClean="0"/>
              <a:pPr/>
              <a:t>02/07/2010</a:t>
            </a:fld>
            <a:endParaRPr lang="es-PE" dirty="0"/>
          </a:p>
        </p:txBody>
      </p:sp>
      <p:sp>
        <p:nvSpPr>
          <p:cNvPr id="5" name="4 Marcador de pie de página"/>
          <p:cNvSpPr>
            <a:spLocks noGrp="1"/>
          </p:cNvSpPr>
          <p:nvPr>
            <p:ph type="ftr" sz="quarter" idx="11"/>
          </p:nvPr>
        </p:nvSpPr>
        <p:spPr/>
        <p:txBody>
          <a:bodyPr/>
          <a:lstStyle/>
          <a:p>
            <a:endParaRPr lang="es-PE" dirty="0"/>
          </a:p>
        </p:txBody>
      </p:sp>
      <p:sp>
        <p:nvSpPr>
          <p:cNvPr id="6" name="5 Marcador de número de diapositiva"/>
          <p:cNvSpPr>
            <a:spLocks noGrp="1"/>
          </p:cNvSpPr>
          <p:nvPr>
            <p:ph type="sldNum" sz="quarter" idx="12"/>
          </p:nvPr>
        </p:nvSpPr>
        <p:spPr/>
        <p:txBody>
          <a:bodyPr/>
          <a:lstStyle/>
          <a:p>
            <a:fld id="{94286589-47A0-48B5-A848-AE6E0F9A3AFD}" type="slidenum">
              <a:rPr lang="es-PE" smtClean="0"/>
              <a:pPr/>
              <a:t>‹Nº›</a:t>
            </a:fld>
            <a:endParaRPr lang="es-PE"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914401"/>
            <a:ext cx="2057400" cy="5211763"/>
          </a:xfrm>
        </p:spPr>
        <p:txBody>
          <a:bodyPr vert="eaVert"/>
          <a:lstStyle/>
          <a:p>
            <a:r>
              <a:rPr kumimoji="0" lang="es-ES" smtClean="0"/>
              <a:t>Haga clic para modificar el estilo de título del patrón</a:t>
            </a:r>
            <a:endParaRPr kumimoji="0" lang="en-US"/>
          </a:p>
        </p:txBody>
      </p:sp>
      <p:sp>
        <p:nvSpPr>
          <p:cNvPr id="3" name="2 Marcador de texto vertical"/>
          <p:cNvSpPr>
            <a:spLocks noGrp="1"/>
          </p:cNvSpPr>
          <p:nvPr>
            <p:ph type="body" orient="vert" idx="1"/>
          </p:nvPr>
        </p:nvSpPr>
        <p:spPr>
          <a:xfrm>
            <a:off x="457200" y="914401"/>
            <a:ext cx="6019800" cy="5211763"/>
          </a:xfrm>
        </p:spPr>
        <p:txBody>
          <a:bodyPr vert="eaVer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fecha"/>
          <p:cNvSpPr>
            <a:spLocks noGrp="1"/>
          </p:cNvSpPr>
          <p:nvPr>
            <p:ph type="dt" sz="half" idx="10"/>
          </p:nvPr>
        </p:nvSpPr>
        <p:spPr/>
        <p:txBody>
          <a:bodyPr/>
          <a:lstStyle/>
          <a:p>
            <a:fld id="{4E8B1EDA-EBF1-4A3E-8E36-A5C32EAD0E6B}" type="datetimeFigureOut">
              <a:rPr lang="es-PE" smtClean="0"/>
              <a:pPr/>
              <a:t>02/07/2010</a:t>
            </a:fld>
            <a:endParaRPr lang="es-PE" dirty="0"/>
          </a:p>
        </p:txBody>
      </p:sp>
      <p:sp>
        <p:nvSpPr>
          <p:cNvPr id="5" name="4 Marcador de pie de página"/>
          <p:cNvSpPr>
            <a:spLocks noGrp="1"/>
          </p:cNvSpPr>
          <p:nvPr>
            <p:ph type="ftr" sz="quarter" idx="11"/>
          </p:nvPr>
        </p:nvSpPr>
        <p:spPr/>
        <p:txBody>
          <a:bodyPr/>
          <a:lstStyle/>
          <a:p>
            <a:endParaRPr lang="es-PE" dirty="0"/>
          </a:p>
        </p:txBody>
      </p:sp>
      <p:sp>
        <p:nvSpPr>
          <p:cNvPr id="6" name="5 Marcador de número de diapositiva"/>
          <p:cNvSpPr>
            <a:spLocks noGrp="1"/>
          </p:cNvSpPr>
          <p:nvPr>
            <p:ph type="sldNum" sz="quarter" idx="12"/>
          </p:nvPr>
        </p:nvSpPr>
        <p:spPr/>
        <p:txBody>
          <a:bodyPr/>
          <a:lstStyle/>
          <a:p>
            <a:fld id="{94286589-47A0-48B5-A848-AE6E0F9A3AFD}" type="slidenum">
              <a:rPr lang="es-PE" smtClean="0"/>
              <a:pPr/>
              <a:t>‹Nº›</a:t>
            </a:fld>
            <a:endParaRPr lang="es-PE"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kumimoji="0" lang="es-ES" smtClean="0"/>
              <a:t>Haga clic para modificar el estilo de título del patrón</a:t>
            </a:r>
            <a:endParaRPr kumimoji="0" lang="en-US"/>
          </a:p>
        </p:txBody>
      </p:sp>
      <p:sp>
        <p:nvSpPr>
          <p:cNvPr id="3" name="2 Marcador de contenido"/>
          <p:cNvSpPr>
            <a:spLocks noGrp="1"/>
          </p:cNvSpPr>
          <p:nvPr>
            <p:ph idx="1"/>
          </p:nvPr>
        </p:nvSpPr>
        <p:spPr/>
        <p:txBody>
          <a:body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fecha"/>
          <p:cNvSpPr>
            <a:spLocks noGrp="1"/>
          </p:cNvSpPr>
          <p:nvPr>
            <p:ph type="dt" sz="half" idx="10"/>
          </p:nvPr>
        </p:nvSpPr>
        <p:spPr/>
        <p:txBody>
          <a:bodyPr/>
          <a:lstStyle/>
          <a:p>
            <a:fld id="{4E8B1EDA-EBF1-4A3E-8E36-A5C32EAD0E6B}" type="datetimeFigureOut">
              <a:rPr lang="es-PE" smtClean="0"/>
              <a:pPr/>
              <a:t>02/07/2010</a:t>
            </a:fld>
            <a:endParaRPr lang="es-PE" dirty="0"/>
          </a:p>
        </p:txBody>
      </p:sp>
      <p:sp>
        <p:nvSpPr>
          <p:cNvPr id="5" name="4 Marcador de pie de página"/>
          <p:cNvSpPr>
            <a:spLocks noGrp="1"/>
          </p:cNvSpPr>
          <p:nvPr>
            <p:ph type="ftr" sz="quarter" idx="11"/>
          </p:nvPr>
        </p:nvSpPr>
        <p:spPr/>
        <p:txBody>
          <a:bodyPr/>
          <a:lstStyle/>
          <a:p>
            <a:endParaRPr lang="es-PE" dirty="0"/>
          </a:p>
        </p:txBody>
      </p:sp>
      <p:sp>
        <p:nvSpPr>
          <p:cNvPr id="6" name="5 Marcador de número de diapositiva"/>
          <p:cNvSpPr>
            <a:spLocks noGrp="1"/>
          </p:cNvSpPr>
          <p:nvPr>
            <p:ph type="sldNum" sz="quarter" idx="12"/>
          </p:nvPr>
        </p:nvSpPr>
        <p:spPr/>
        <p:txBody>
          <a:bodyPr/>
          <a:lstStyle/>
          <a:p>
            <a:fld id="{94286589-47A0-48B5-A848-AE6E0F9A3AFD}" type="slidenum">
              <a:rPr lang="es-PE" smtClean="0"/>
              <a:pPr/>
              <a:t>‹Nº›</a:t>
            </a:fld>
            <a:endParaRPr lang="es-PE"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s-ES" smtClean="0"/>
              <a:t>Haga clic para modificar el estilo de título del patrón</a:t>
            </a:r>
            <a:endParaRPr kumimoji="0" lang="en-US"/>
          </a:p>
        </p:txBody>
      </p:sp>
      <p:sp>
        <p:nvSpPr>
          <p:cNvPr id="3" name="2 Marcador de texto"/>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s-ES" smtClean="0"/>
              <a:t>Haga clic para modificar el estilo de texto del patrón</a:t>
            </a:r>
          </a:p>
        </p:txBody>
      </p:sp>
      <p:sp>
        <p:nvSpPr>
          <p:cNvPr id="4" name="3 Marcador de fecha"/>
          <p:cNvSpPr>
            <a:spLocks noGrp="1"/>
          </p:cNvSpPr>
          <p:nvPr>
            <p:ph type="dt" sz="half" idx="10"/>
          </p:nvPr>
        </p:nvSpPr>
        <p:spPr/>
        <p:txBody>
          <a:bodyPr/>
          <a:lstStyle/>
          <a:p>
            <a:fld id="{4E8B1EDA-EBF1-4A3E-8E36-A5C32EAD0E6B}" type="datetimeFigureOut">
              <a:rPr lang="es-PE" smtClean="0"/>
              <a:pPr/>
              <a:t>02/07/2010</a:t>
            </a:fld>
            <a:endParaRPr lang="es-PE" dirty="0"/>
          </a:p>
        </p:txBody>
      </p:sp>
      <p:sp>
        <p:nvSpPr>
          <p:cNvPr id="5" name="4 Marcador de pie de página"/>
          <p:cNvSpPr>
            <a:spLocks noGrp="1"/>
          </p:cNvSpPr>
          <p:nvPr>
            <p:ph type="ftr" sz="quarter" idx="11"/>
          </p:nvPr>
        </p:nvSpPr>
        <p:spPr/>
        <p:txBody>
          <a:bodyPr/>
          <a:lstStyle/>
          <a:p>
            <a:endParaRPr lang="es-PE" dirty="0"/>
          </a:p>
        </p:txBody>
      </p:sp>
      <p:sp>
        <p:nvSpPr>
          <p:cNvPr id="6" name="5 Marcador de número de diapositiva"/>
          <p:cNvSpPr>
            <a:spLocks noGrp="1"/>
          </p:cNvSpPr>
          <p:nvPr>
            <p:ph type="sldNum" sz="quarter" idx="12"/>
          </p:nvPr>
        </p:nvSpPr>
        <p:spPr/>
        <p:txBody>
          <a:bodyPr/>
          <a:lstStyle/>
          <a:p>
            <a:fld id="{94286589-47A0-48B5-A848-AE6E0F9A3AFD}" type="slidenum">
              <a:rPr lang="es-PE" smtClean="0"/>
              <a:pPr/>
              <a:t>‹Nº›</a:t>
            </a:fld>
            <a:endParaRPr lang="es-PE"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a:xfrm>
            <a:off x="457200" y="704088"/>
            <a:ext cx="8229600" cy="1143000"/>
          </a:xfrm>
        </p:spPr>
        <p:txBody>
          <a:bodyPr/>
          <a:lstStyle/>
          <a:p>
            <a:r>
              <a:rPr kumimoji="0" lang="es-ES" smtClean="0"/>
              <a:t>Haga clic para modificar el estilo de título del patrón</a:t>
            </a:r>
            <a:endParaRPr kumimoji="0" lang="en-US"/>
          </a:p>
        </p:txBody>
      </p:sp>
      <p:sp>
        <p:nvSpPr>
          <p:cNvPr id="3" name="2 Marcador de contenido"/>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contenido"/>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5" name="4 Marcador de fecha"/>
          <p:cNvSpPr>
            <a:spLocks noGrp="1"/>
          </p:cNvSpPr>
          <p:nvPr>
            <p:ph type="dt" sz="half" idx="10"/>
          </p:nvPr>
        </p:nvSpPr>
        <p:spPr/>
        <p:txBody>
          <a:bodyPr/>
          <a:lstStyle/>
          <a:p>
            <a:fld id="{4E8B1EDA-EBF1-4A3E-8E36-A5C32EAD0E6B}" type="datetimeFigureOut">
              <a:rPr lang="es-PE" smtClean="0"/>
              <a:pPr/>
              <a:t>02/07/2010</a:t>
            </a:fld>
            <a:endParaRPr lang="es-PE" dirty="0"/>
          </a:p>
        </p:txBody>
      </p:sp>
      <p:sp>
        <p:nvSpPr>
          <p:cNvPr id="6" name="5 Marcador de pie de página"/>
          <p:cNvSpPr>
            <a:spLocks noGrp="1"/>
          </p:cNvSpPr>
          <p:nvPr>
            <p:ph type="ftr" sz="quarter" idx="11"/>
          </p:nvPr>
        </p:nvSpPr>
        <p:spPr/>
        <p:txBody>
          <a:bodyPr/>
          <a:lstStyle/>
          <a:p>
            <a:endParaRPr lang="es-PE" dirty="0"/>
          </a:p>
        </p:txBody>
      </p:sp>
      <p:sp>
        <p:nvSpPr>
          <p:cNvPr id="7" name="6 Marcador de número de diapositiva"/>
          <p:cNvSpPr>
            <a:spLocks noGrp="1"/>
          </p:cNvSpPr>
          <p:nvPr>
            <p:ph type="sldNum" sz="quarter" idx="12"/>
          </p:nvPr>
        </p:nvSpPr>
        <p:spPr/>
        <p:txBody>
          <a:bodyPr/>
          <a:lstStyle/>
          <a:p>
            <a:fld id="{94286589-47A0-48B5-A848-AE6E0F9A3AFD}" type="slidenum">
              <a:rPr lang="es-PE" smtClean="0"/>
              <a:pPr/>
              <a:t>‹Nº›</a:t>
            </a:fld>
            <a:endParaRPr lang="es-PE"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a:xfrm>
            <a:off x="457200" y="704088"/>
            <a:ext cx="8229600" cy="1143000"/>
          </a:xfrm>
        </p:spPr>
        <p:txBody>
          <a:bodyPr tIns="45720" anchor="b"/>
          <a:lstStyle>
            <a:lvl1pPr>
              <a:defRPr/>
            </a:lvl1pPr>
          </a:lstStyle>
          <a:p>
            <a:r>
              <a:rPr kumimoji="0" lang="es-ES" smtClean="0"/>
              <a:t>Haga clic para modificar el estilo de título del patrón</a:t>
            </a:r>
            <a:endParaRPr kumimoji="0" lang="en-US"/>
          </a:p>
        </p:txBody>
      </p:sp>
      <p:sp>
        <p:nvSpPr>
          <p:cNvPr id="3" name="2 Marcador de texto"/>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s-ES" smtClean="0"/>
              <a:t>Haga clic para modificar el estilo de texto del patrón</a:t>
            </a:r>
          </a:p>
        </p:txBody>
      </p:sp>
      <p:sp>
        <p:nvSpPr>
          <p:cNvPr id="4" name="3 Marcador de texto"/>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s-ES" smtClean="0"/>
              <a:t>Haga clic para modificar el estilo de texto del patrón</a:t>
            </a:r>
          </a:p>
        </p:txBody>
      </p:sp>
      <p:sp>
        <p:nvSpPr>
          <p:cNvPr id="5" name="4 Marcador de contenido"/>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6" name="5 Marcador de contenido"/>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7" name="6 Marcador de fecha"/>
          <p:cNvSpPr>
            <a:spLocks noGrp="1"/>
          </p:cNvSpPr>
          <p:nvPr>
            <p:ph type="dt" sz="half" idx="10"/>
          </p:nvPr>
        </p:nvSpPr>
        <p:spPr/>
        <p:txBody>
          <a:bodyPr/>
          <a:lstStyle/>
          <a:p>
            <a:fld id="{4E8B1EDA-EBF1-4A3E-8E36-A5C32EAD0E6B}" type="datetimeFigureOut">
              <a:rPr lang="es-PE" smtClean="0"/>
              <a:pPr/>
              <a:t>02/07/2010</a:t>
            </a:fld>
            <a:endParaRPr lang="es-PE" dirty="0"/>
          </a:p>
        </p:txBody>
      </p:sp>
      <p:sp>
        <p:nvSpPr>
          <p:cNvPr id="8" name="7 Marcador de pie de página"/>
          <p:cNvSpPr>
            <a:spLocks noGrp="1"/>
          </p:cNvSpPr>
          <p:nvPr>
            <p:ph type="ftr" sz="quarter" idx="11"/>
          </p:nvPr>
        </p:nvSpPr>
        <p:spPr/>
        <p:txBody>
          <a:bodyPr/>
          <a:lstStyle/>
          <a:p>
            <a:endParaRPr lang="es-PE" dirty="0"/>
          </a:p>
        </p:txBody>
      </p:sp>
      <p:sp>
        <p:nvSpPr>
          <p:cNvPr id="9" name="8 Marcador de número de diapositiva"/>
          <p:cNvSpPr>
            <a:spLocks noGrp="1"/>
          </p:cNvSpPr>
          <p:nvPr>
            <p:ph type="sldNum" sz="quarter" idx="12"/>
          </p:nvPr>
        </p:nvSpPr>
        <p:spPr/>
        <p:txBody>
          <a:bodyPr/>
          <a:lstStyle/>
          <a:p>
            <a:fld id="{94286589-47A0-48B5-A848-AE6E0F9A3AFD}" type="slidenum">
              <a:rPr lang="es-PE" smtClean="0"/>
              <a:pPr/>
              <a:t>‹Nº›</a:t>
            </a:fld>
            <a:endParaRPr lang="es-PE"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s-ES" smtClean="0"/>
              <a:t>Haga clic para modificar el estilo de título del patrón</a:t>
            </a:r>
            <a:endParaRPr kumimoji="0" lang="en-US"/>
          </a:p>
        </p:txBody>
      </p:sp>
      <p:sp>
        <p:nvSpPr>
          <p:cNvPr id="3" name="2 Marcador de fecha"/>
          <p:cNvSpPr>
            <a:spLocks noGrp="1"/>
          </p:cNvSpPr>
          <p:nvPr>
            <p:ph type="dt" sz="half" idx="10"/>
          </p:nvPr>
        </p:nvSpPr>
        <p:spPr/>
        <p:txBody>
          <a:bodyPr/>
          <a:lstStyle/>
          <a:p>
            <a:fld id="{4E8B1EDA-EBF1-4A3E-8E36-A5C32EAD0E6B}" type="datetimeFigureOut">
              <a:rPr lang="es-PE" smtClean="0"/>
              <a:pPr/>
              <a:t>02/07/2010</a:t>
            </a:fld>
            <a:endParaRPr lang="es-PE" dirty="0"/>
          </a:p>
        </p:txBody>
      </p:sp>
      <p:sp>
        <p:nvSpPr>
          <p:cNvPr id="4" name="3 Marcador de pie de página"/>
          <p:cNvSpPr>
            <a:spLocks noGrp="1"/>
          </p:cNvSpPr>
          <p:nvPr>
            <p:ph type="ftr" sz="quarter" idx="11"/>
          </p:nvPr>
        </p:nvSpPr>
        <p:spPr/>
        <p:txBody>
          <a:bodyPr/>
          <a:lstStyle/>
          <a:p>
            <a:endParaRPr lang="es-PE" dirty="0"/>
          </a:p>
        </p:txBody>
      </p:sp>
      <p:sp>
        <p:nvSpPr>
          <p:cNvPr id="5" name="4 Marcador de número de diapositiva"/>
          <p:cNvSpPr>
            <a:spLocks noGrp="1"/>
          </p:cNvSpPr>
          <p:nvPr>
            <p:ph type="sldNum" sz="quarter" idx="12"/>
          </p:nvPr>
        </p:nvSpPr>
        <p:spPr/>
        <p:txBody>
          <a:bodyPr/>
          <a:lstStyle/>
          <a:p>
            <a:fld id="{94286589-47A0-48B5-A848-AE6E0F9A3AFD}" type="slidenum">
              <a:rPr lang="es-PE" smtClean="0"/>
              <a:pPr/>
              <a:t>‹Nº›</a:t>
            </a:fld>
            <a:endParaRPr lang="es-PE"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p>
            <a:fld id="{4E8B1EDA-EBF1-4A3E-8E36-A5C32EAD0E6B}" type="datetimeFigureOut">
              <a:rPr lang="es-PE" smtClean="0"/>
              <a:pPr/>
              <a:t>02/07/2010</a:t>
            </a:fld>
            <a:endParaRPr lang="es-PE" dirty="0"/>
          </a:p>
        </p:txBody>
      </p:sp>
      <p:sp>
        <p:nvSpPr>
          <p:cNvPr id="3" name="2 Marcador de pie de página"/>
          <p:cNvSpPr>
            <a:spLocks noGrp="1"/>
          </p:cNvSpPr>
          <p:nvPr>
            <p:ph type="ftr" sz="quarter" idx="11"/>
          </p:nvPr>
        </p:nvSpPr>
        <p:spPr/>
        <p:txBody>
          <a:bodyPr/>
          <a:lstStyle/>
          <a:p>
            <a:endParaRPr lang="es-PE" dirty="0"/>
          </a:p>
        </p:txBody>
      </p:sp>
      <p:sp>
        <p:nvSpPr>
          <p:cNvPr id="4" name="3 Marcador de número de diapositiva"/>
          <p:cNvSpPr>
            <a:spLocks noGrp="1"/>
          </p:cNvSpPr>
          <p:nvPr>
            <p:ph type="sldNum" sz="quarter" idx="12"/>
          </p:nvPr>
        </p:nvSpPr>
        <p:spPr/>
        <p:txBody>
          <a:bodyPr/>
          <a:lstStyle/>
          <a:p>
            <a:fld id="{94286589-47A0-48B5-A848-AE6E0F9A3AFD}" type="slidenum">
              <a:rPr lang="es-PE" smtClean="0"/>
              <a:pPr/>
              <a:t>‹Nº›</a:t>
            </a:fld>
            <a:endParaRPr lang="es-PE"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s-ES" smtClean="0"/>
              <a:t>Haga clic para modificar el estilo de título del patrón</a:t>
            </a:r>
            <a:endParaRPr kumimoji="0" lang="en-US"/>
          </a:p>
        </p:txBody>
      </p:sp>
      <p:sp>
        <p:nvSpPr>
          <p:cNvPr id="3" name="2 Marcador de texto"/>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s-ES" smtClean="0"/>
              <a:t>Haga clic para modificar el estilo de texto del patrón</a:t>
            </a:r>
          </a:p>
        </p:txBody>
      </p:sp>
      <p:sp>
        <p:nvSpPr>
          <p:cNvPr id="4" name="3 Marcador de contenido"/>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5" name="4 Marcador de fecha"/>
          <p:cNvSpPr>
            <a:spLocks noGrp="1"/>
          </p:cNvSpPr>
          <p:nvPr>
            <p:ph type="dt" sz="half" idx="10"/>
          </p:nvPr>
        </p:nvSpPr>
        <p:spPr/>
        <p:txBody>
          <a:bodyPr/>
          <a:lstStyle/>
          <a:p>
            <a:fld id="{4E8B1EDA-EBF1-4A3E-8E36-A5C32EAD0E6B}" type="datetimeFigureOut">
              <a:rPr lang="es-PE" smtClean="0"/>
              <a:pPr/>
              <a:t>02/07/2010</a:t>
            </a:fld>
            <a:endParaRPr lang="es-PE" dirty="0"/>
          </a:p>
        </p:txBody>
      </p:sp>
      <p:sp>
        <p:nvSpPr>
          <p:cNvPr id="6" name="5 Marcador de pie de página"/>
          <p:cNvSpPr>
            <a:spLocks noGrp="1"/>
          </p:cNvSpPr>
          <p:nvPr>
            <p:ph type="ftr" sz="quarter" idx="11"/>
          </p:nvPr>
        </p:nvSpPr>
        <p:spPr/>
        <p:txBody>
          <a:bodyPr/>
          <a:lstStyle/>
          <a:p>
            <a:endParaRPr lang="es-PE" dirty="0"/>
          </a:p>
        </p:txBody>
      </p:sp>
      <p:sp>
        <p:nvSpPr>
          <p:cNvPr id="7" name="6 Marcador de número de diapositiva"/>
          <p:cNvSpPr>
            <a:spLocks noGrp="1"/>
          </p:cNvSpPr>
          <p:nvPr>
            <p:ph type="sldNum" sz="quarter" idx="12"/>
          </p:nvPr>
        </p:nvSpPr>
        <p:spPr/>
        <p:txBody>
          <a:bodyPr/>
          <a:lstStyle/>
          <a:p>
            <a:fld id="{94286589-47A0-48B5-A848-AE6E0F9A3AFD}" type="slidenum">
              <a:rPr lang="es-PE" smtClean="0"/>
              <a:pPr/>
              <a:t>‹Nº›</a:t>
            </a:fld>
            <a:endParaRPr lang="es-PE"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n con título">
    <p:spTree>
      <p:nvGrpSpPr>
        <p:cNvPr id="1" name=""/>
        <p:cNvGrpSpPr/>
        <p:nvPr/>
      </p:nvGrpSpPr>
      <p:grpSpPr>
        <a:xfrm>
          <a:off x="0" y="0"/>
          <a:ext cx="0" cy="0"/>
          <a:chOff x="0" y="0"/>
          <a:chExt cx="0" cy="0"/>
        </a:xfrm>
      </p:grpSpPr>
      <p:sp>
        <p:nvSpPr>
          <p:cNvPr id="9" name="8 Recortar y redondear rectángulo de esquina sencilla"/>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dirty="0"/>
          </a:p>
        </p:txBody>
      </p:sp>
      <p:sp>
        <p:nvSpPr>
          <p:cNvPr id="12" name="11 Triángulo rectángulo"/>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dirty="0"/>
          </a:p>
        </p:txBody>
      </p:sp>
      <p:sp>
        <p:nvSpPr>
          <p:cNvPr id="2" name="1 Título"/>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s-ES" smtClean="0"/>
              <a:t>Haga clic para modificar el estilo de título del patrón</a:t>
            </a:r>
            <a:endParaRPr kumimoji="0" lang="en-US"/>
          </a:p>
        </p:txBody>
      </p:sp>
      <p:sp>
        <p:nvSpPr>
          <p:cNvPr id="4" name="3 Marcador de texto"/>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s-ES" smtClean="0"/>
              <a:t>Haga clic para modificar el estilo de texto del patrón</a:t>
            </a:r>
          </a:p>
        </p:txBody>
      </p:sp>
      <p:sp>
        <p:nvSpPr>
          <p:cNvPr id="5" name="4 Marcador de fecha"/>
          <p:cNvSpPr>
            <a:spLocks noGrp="1"/>
          </p:cNvSpPr>
          <p:nvPr>
            <p:ph type="dt" sz="half" idx="10"/>
          </p:nvPr>
        </p:nvSpPr>
        <p:spPr/>
        <p:txBody>
          <a:bodyPr/>
          <a:lstStyle/>
          <a:p>
            <a:fld id="{4E8B1EDA-EBF1-4A3E-8E36-A5C32EAD0E6B}" type="datetimeFigureOut">
              <a:rPr lang="es-PE" smtClean="0"/>
              <a:pPr/>
              <a:t>02/07/2010</a:t>
            </a:fld>
            <a:endParaRPr lang="es-PE" dirty="0"/>
          </a:p>
        </p:txBody>
      </p:sp>
      <p:sp>
        <p:nvSpPr>
          <p:cNvPr id="6" name="5 Marcador de pie de página"/>
          <p:cNvSpPr>
            <a:spLocks noGrp="1"/>
          </p:cNvSpPr>
          <p:nvPr>
            <p:ph type="ftr" sz="quarter" idx="11"/>
          </p:nvPr>
        </p:nvSpPr>
        <p:spPr/>
        <p:txBody>
          <a:bodyPr/>
          <a:lstStyle/>
          <a:p>
            <a:endParaRPr lang="es-PE" dirty="0"/>
          </a:p>
        </p:txBody>
      </p:sp>
      <p:sp>
        <p:nvSpPr>
          <p:cNvPr id="7" name="6 Marcador de número de diapositiva"/>
          <p:cNvSpPr>
            <a:spLocks noGrp="1"/>
          </p:cNvSpPr>
          <p:nvPr>
            <p:ph type="sldNum" sz="quarter" idx="12"/>
          </p:nvPr>
        </p:nvSpPr>
        <p:spPr>
          <a:xfrm>
            <a:off x="8077200" y="6356350"/>
            <a:ext cx="609600" cy="365125"/>
          </a:xfrm>
        </p:spPr>
        <p:txBody>
          <a:bodyPr/>
          <a:lstStyle/>
          <a:p>
            <a:fld id="{94286589-47A0-48B5-A848-AE6E0F9A3AFD}" type="slidenum">
              <a:rPr lang="es-PE" smtClean="0"/>
              <a:pPr/>
              <a:t>‹Nº›</a:t>
            </a:fld>
            <a:endParaRPr lang="es-PE" dirty="0"/>
          </a:p>
        </p:txBody>
      </p:sp>
      <p:sp>
        <p:nvSpPr>
          <p:cNvPr id="3" name="2 Marcador de posición de imagen"/>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s-ES" dirty="0" smtClean="0"/>
              <a:t>Haga clic en el icono para agregar una imagen</a:t>
            </a:r>
            <a:endParaRPr kumimoji="0" lang="en-US" dirty="0"/>
          </a:p>
        </p:txBody>
      </p:sp>
      <p:sp>
        <p:nvSpPr>
          <p:cNvPr id="10" name="9 Forma libre"/>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dirty="0">
              <a:solidFill>
                <a:schemeClr val="tx1"/>
              </a:solidFill>
              <a:latin typeface="+mn-lt"/>
              <a:ea typeface="+mn-ea"/>
              <a:cs typeface="+mn-cs"/>
            </a:endParaRPr>
          </a:p>
        </p:txBody>
      </p:sp>
      <p:sp>
        <p:nvSpPr>
          <p:cNvPr id="11" name="10 Forma libre"/>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dirty="0">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7" name="6 Forma libre"/>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dirty="0">
              <a:solidFill>
                <a:schemeClr val="tx1"/>
              </a:solidFill>
              <a:latin typeface="+mn-lt"/>
              <a:ea typeface="+mn-ea"/>
              <a:cs typeface="+mn-cs"/>
            </a:endParaRPr>
          </a:p>
        </p:txBody>
      </p:sp>
      <p:sp>
        <p:nvSpPr>
          <p:cNvPr id="8" name="7 Forma libre"/>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dirty="0">
              <a:solidFill>
                <a:schemeClr val="tx1"/>
              </a:solidFill>
              <a:latin typeface="+mn-lt"/>
              <a:ea typeface="+mn-ea"/>
              <a:cs typeface="+mn-cs"/>
            </a:endParaRPr>
          </a:p>
        </p:txBody>
      </p:sp>
      <p:sp>
        <p:nvSpPr>
          <p:cNvPr id="9" name="8 Marcador de título"/>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s-ES" smtClean="0"/>
              <a:t>Haga clic para modificar el estilo de título del patrón</a:t>
            </a:r>
            <a:endParaRPr kumimoji="0" lang="en-US"/>
          </a:p>
        </p:txBody>
      </p:sp>
      <p:sp>
        <p:nvSpPr>
          <p:cNvPr id="30" name="29 Marcador de texto"/>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s-ES" smtClean="0"/>
              <a:t>Haga clic para modificar el estilo de texto del patrón</a:t>
            </a:r>
          </a:p>
          <a:p>
            <a:pPr lvl="1" eaLnBrk="1" latinLnBrk="0" hangingPunct="1"/>
            <a:r>
              <a:rPr kumimoji="0" lang="es-ES" smtClean="0"/>
              <a:t>Segundo nivel</a:t>
            </a:r>
          </a:p>
          <a:p>
            <a:pPr lvl="2" eaLnBrk="1" latinLnBrk="0" hangingPunct="1"/>
            <a:r>
              <a:rPr kumimoji="0" lang="es-ES" smtClean="0"/>
              <a:t>Tercer nivel</a:t>
            </a:r>
          </a:p>
          <a:p>
            <a:pPr lvl="3" eaLnBrk="1" latinLnBrk="0" hangingPunct="1"/>
            <a:r>
              <a:rPr kumimoji="0" lang="es-ES" smtClean="0"/>
              <a:t>Cuarto nivel</a:t>
            </a:r>
          </a:p>
          <a:p>
            <a:pPr lvl="4" eaLnBrk="1" latinLnBrk="0" hangingPunct="1"/>
            <a:r>
              <a:rPr kumimoji="0" lang="es-ES" smtClean="0"/>
              <a:t>Quinto nivel</a:t>
            </a:r>
            <a:endParaRPr kumimoji="0" lang="en-US"/>
          </a:p>
        </p:txBody>
      </p:sp>
      <p:sp>
        <p:nvSpPr>
          <p:cNvPr id="10" name="9 Marcador de fecha"/>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4E8B1EDA-EBF1-4A3E-8E36-A5C32EAD0E6B}" type="datetimeFigureOut">
              <a:rPr lang="es-PE" smtClean="0"/>
              <a:pPr/>
              <a:t>02/07/2010</a:t>
            </a:fld>
            <a:endParaRPr lang="es-PE" dirty="0"/>
          </a:p>
        </p:txBody>
      </p:sp>
      <p:sp>
        <p:nvSpPr>
          <p:cNvPr id="22" name="21 Marcador de pie de página"/>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es-PE" dirty="0"/>
          </a:p>
        </p:txBody>
      </p:sp>
      <p:sp>
        <p:nvSpPr>
          <p:cNvPr id="18" name="17 Marcador de número de diapositiva"/>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94286589-47A0-48B5-A848-AE6E0F9A3AFD}" type="slidenum">
              <a:rPr lang="es-PE" smtClean="0"/>
              <a:pPr/>
              <a:t>‹Nº›</a:t>
            </a:fld>
            <a:endParaRPr lang="es-PE" dirty="0"/>
          </a:p>
        </p:txBody>
      </p:sp>
      <p:grpSp>
        <p:nvGrpSpPr>
          <p:cNvPr id="2" name="1 Grupo"/>
          <p:cNvGrpSpPr/>
          <p:nvPr/>
        </p:nvGrpSpPr>
        <p:grpSpPr>
          <a:xfrm>
            <a:off x="-19017" y="202408"/>
            <a:ext cx="9180548" cy="649224"/>
            <a:chOff x="-19045" y="216550"/>
            <a:chExt cx="9180548" cy="649224"/>
          </a:xfrm>
        </p:grpSpPr>
        <p:sp>
          <p:nvSpPr>
            <p:cNvPr id="12" name="11 Forma libre"/>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3" name="12 Forma libre"/>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dirty="0"/>
            </a:p>
          </p:txBody>
        </p:sp>
      </p:gr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642919"/>
            <a:ext cx="7772400" cy="785817"/>
          </a:xfrm>
        </p:spPr>
        <p:txBody>
          <a:bodyPr>
            <a:normAutofit/>
          </a:bodyPr>
          <a:lstStyle/>
          <a:p>
            <a:pPr algn="ctr"/>
            <a:r>
              <a:rPr lang="es-PE" sz="4400" dirty="0" smtClean="0"/>
              <a:t>Modelo de datos</a:t>
            </a:r>
            <a:endParaRPr lang="es-PE" sz="4400" dirty="0"/>
          </a:p>
        </p:txBody>
      </p:sp>
      <p:sp>
        <p:nvSpPr>
          <p:cNvPr id="3" name="2 Subtítulo"/>
          <p:cNvSpPr>
            <a:spLocks noGrp="1"/>
          </p:cNvSpPr>
          <p:nvPr>
            <p:ph type="subTitle" idx="1"/>
          </p:nvPr>
        </p:nvSpPr>
        <p:spPr>
          <a:xfrm>
            <a:off x="642910" y="1571612"/>
            <a:ext cx="7643866" cy="4500594"/>
          </a:xfrm>
        </p:spPr>
        <p:txBody>
          <a:bodyPr>
            <a:normAutofit fontScale="70000" lnSpcReduction="20000"/>
          </a:bodyPr>
          <a:lstStyle/>
          <a:p>
            <a:pPr algn="just"/>
            <a:r>
              <a:rPr lang="es-PE" dirty="0" smtClean="0"/>
              <a:t>Un </a:t>
            </a:r>
            <a:r>
              <a:rPr lang="es-PE" b="1" dirty="0" smtClean="0"/>
              <a:t>modelo de datos</a:t>
            </a:r>
            <a:r>
              <a:rPr lang="es-PE" dirty="0" smtClean="0"/>
              <a:t> es un lenguaje orientado a describir una Base de Datos. Típicamente un modelo de datos permite describir</a:t>
            </a:r>
            <a:r>
              <a:rPr lang="es-PE" dirty="0" smtClean="0"/>
              <a:t>:</a:t>
            </a:r>
          </a:p>
          <a:p>
            <a:pPr algn="just"/>
            <a:endParaRPr lang="es-PE" dirty="0" smtClean="0"/>
          </a:p>
          <a:p>
            <a:pPr algn="just"/>
            <a:r>
              <a:rPr lang="es-PE" dirty="0" smtClean="0"/>
              <a:t>-Las </a:t>
            </a:r>
            <a:r>
              <a:rPr lang="es-PE" dirty="0" smtClean="0"/>
              <a:t>estructuras de datos de la base: El tipo de los datos que hay en la base y la forma en que se relacionan</a:t>
            </a:r>
            <a:r>
              <a:rPr lang="es-PE" dirty="0" smtClean="0"/>
              <a:t>.</a:t>
            </a:r>
          </a:p>
          <a:p>
            <a:pPr algn="just"/>
            <a:endParaRPr lang="es-PE" dirty="0" smtClean="0"/>
          </a:p>
          <a:p>
            <a:pPr algn="just"/>
            <a:r>
              <a:rPr lang="es-PE" dirty="0" smtClean="0"/>
              <a:t>-Las </a:t>
            </a:r>
            <a:r>
              <a:rPr lang="es-PE" dirty="0" smtClean="0"/>
              <a:t>restricciones de integridad: Un conjunto de condiciones que deben cumplir los datos para reflejar correctamente la realidad deseada</a:t>
            </a:r>
            <a:r>
              <a:rPr lang="es-PE" dirty="0" smtClean="0"/>
              <a:t>.</a:t>
            </a:r>
          </a:p>
          <a:p>
            <a:pPr algn="just"/>
            <a:endParaRPr lang="es-PE" dirty="0" smtClean="0"/>
          </a:p>
          <a:p>
            <a:pPr algn="just"/>
            <a:r>
              <a:rPr lang="es-PE" dirty="0" smtClean="0"/>
              <a:t>-Operaciones </a:t>
            </a:r>
            <a:r>
              <a:rPr lang="es-PE" dirty="0" smtClean="0"/>
              <a:t>de manipulación de los datos: típicamente, operaciones de agregado, borrado, modificación y recuperación de los datos de la base.</a:t>
            </a:r>
          </a:p>
          <a:p>
            <a:pPr algn="just"/>
            <a:r>
              <a:rPr lang="es-PE" dirty="0" smtClean="0"/>
              <a:t>Otro enfoque es pensar que un </a:t>
            </a:r>
            <a:r>
              <a:rPr lang="es-PE" b="1" dirty="0" smtClean="0"/>
              <a:t>modelo de datos</a:t>
            </a:r>
            <a:r>
              <a:rPr lang="es-PE" dirty="0" smtClean="0"/>
              <a:t> permite describir los elementos de la realidad que intervienen en un problema dado y la forma en que se relacionan esos elementos entre sí.</a:t>
            </a:r>
          </a:p>
          <a:p>
            <a:pPr algn="just"/>
            <a:r>
              <a:rPr lang="es-PE" dirty="0" smtClean="0"/>
              <a:t>No hay que perder de vista que una Base de Datos siempre está orientada a resolver un problema determinado, por lo que los dos enfoques propuestos son necesarios en cualquier desarrollo de software.</a:t>
            </a:r>
          </a:p>
          <a:p>
            <a:pPr algn="just"/>
            <a:endParaRPr lang="es-PE" dirty="0">
              <a:solidFill>
                <a:srgbClr val="002060"/>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PE" dirty="0"/>
          </a:p>
        </p:txBody>
      </p:sp>
      <p:sp>
        <p:nvSpPr>
          <p:cNvPr id="3" name="2 Marcador de contenido"/>
          <p:cNvSpPr>
            <a:spLocks noGrp="1"/>
          </p:cNvSpPr>
          <p:nvPr>
            <p:ph idx="1"/>
          </p:nvPr>
        </p:nvSpPr>
        <p:spPr>
          <a:xfrm>
            <a:off x="457200" y="357166"/>
            <a:ext cx="8229600" cy="5967434"/>
          </a:xfrm>
        </p:spPr>
        <p:txBody>
          <a:bodyPr>
            <a:normAutofit fontScale="85000" lnSpcReduction="20000"/>
          </a:bodyPr>
          <a:lstStyle/>
          <a:p>
            <a:pPr>
              <a:buNone/>
            </a:pPr>
            <a:r>
              <a:rPr lang="es-PE" b="1" dirty="0" smtClean="0"/>
              <a:t>Una </a:t>
            </a:r>
            <a:r>
              <a:rPr lang="es-PE" b="1" dirty="0" smtClean="0"/>
              <a:t>clasificación </a:t>
            </a:r>
            <a:r>
              <a:rPr lang="es-PE" b="1" dirty="0" smtClean="0"/>
              <a:t>de los Modelos de </a:t>
            </a:r>
            <a:r>
              <a:rPr lang="es-PE" b="1" dirty="0" smtClean="0"/>
              <a:t>Datos:</a:t>
            </a:r>
          </a:p>
          <a:p>
            <a:r>
              <a:rPr lang="es-PE" dirty="0" smtClean="0"/>
              <a:t>Una opción bastante usada a la hora de clasificar los modelos de datos es hacerlo de acuerdo al nivel de abstracción que presentan:</a:t>
            </a:r>
          </a:p>
          <a:p>
            <a:r>
              <a:rPr lang="es-PE" b="1" dirty="0" smtClean="0"/>
              <a:t>Modelos de Datos </a:t>
            </a:r>
            <a:r>
              <a:rPr lang="es-PE" b="1" dirty="0" smtClean="0"/>
              <a:t>Conceptuales</a:t>
            </a:r>
            <a:r>
              <a:rPr lang="es-PE" dirty="0" smtClean="0"/>
              <a:t>: Son </a:t>
            </a:r>
            <a:r>
              <a:rPr lang="es-PE" dirty="0" smtClean="0"/>
              <a:t>los orientados a la descripción de estructuras de datos y restricciones de integridad. Se usan fundamentalmente durante la etapa de Análisis de un problema dado y están orientados a representar los elementos que intervienen en ese problema y sus relaciones. El ejemplo más típico es el Modelo Entidad-Relación. </a:t>
            </a:r>
            <a:endParaRPr lang="es-PE" dirty="0" smtClean="0"/>
          </a:p>
          <a:p>
            <a:r>
              <a:rPr lang="es-PE" b="1" dirty="0" smtClean="0"/>
              <a:t>Modelos </a:t>
            </a:r>
            <a:r>
              <a:rPr lang="es-PE" b="1" dirty="0" smtClean="0"/>
              <a:t>de Datos </a:t>
            </a:r>
            <a:r>
              <a:rPr lang="es-PE" b="1" dirty="0" smtClean="0"/>
              <a:t>Lógicos: </a:t>
            </a:r>
            <a:r>
              <a:rPr lang="es-PE" dirty="0" smtClean="0"/>
              <a:t>Son orientados a las operaciones más que a la descripción de una realidad. Usualmente están implementados en algún Manejador de Base de Datos. El ejemplo más típico es el Modelo Relacional, que cuenta con la particularidad de contar también con buenas características conceptuales (Normalización de bases de datos). </a:t>
            </a:r>
            <a:endParaRPr lang="es-PE" dirty="0" smtClean="0"/>
          </a:p>
          <a:p>
            <a:r>
              <a:rPr lang="es-PE" b="1" dirty="0" smtClean="0"/>
              <a:t>Modelos </a:t>
            </a:r>
            <a:r>
              <a:rPr lang="es-PE" b="1" dirty="0" smtClean="0"/>
              <a:t>de Datos </a:t>
            </a:r>
            <a:r>
              <a:rPr lang="es-PE" b="1" dirty="0" smtClean="0"/>
              <a:t>Físicos: </a:t>
            </a:r>
            <a:r>
              <a:rPr lang="es-PE" dirty="0" smtClean="0"/>
              <a:t>Son </a:t>
            </a:r>
            <a:r>
              <a:rPr lang="es-PE" dirty="0" smtClean="0"/>
              <a:t>estructuras de datos a bajo nivel implementadas dentro del propio manejador. Ejemplos típicos de estas estructuras son los Árboles B+, las estructuras de Hash, etc.</a:t>
            </a:r>
            <a:endParaRPr lang="es-PE" b="1" dirty="0" smtClean="0"/>
          </a:p>
          <a:p>
            <a:pPr>
              <a:buNone/>
            </a:pPr>
            <a:endParaRPr lang="es-PE"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704088"/>
            <a:ext cx="8229600" cy="796086"/>
          </a:xfrm>
        </p:spPr>
        <p:txBody>
          <a:bodyPr>
            <a:normAutofit fontScale="90000"/>
          </a:bodyPr>
          <a:lstStyle/>
          <a:p>
            <a:r>
              <a:rPr lang="es-PE" b="1" dirty="0" smtClean="0"/>
              <a:t>Modelo entidad-relación</a:t>
            </a:r>
            <a:endParaRPr lang="es-PE" dirty="0"/>
          </a:p>
        </p:txBody>
      </p:sp>
      <p:sp>
        <p:nvSpPr>
          <p:cNvPr id="3" name="2 Marcador de contenido"/>
          <p:cNvSpPr>
            <a:spLocks noGrp="1"/>
          </p:cNvSpPr>
          <p:nvPr>
            <p:ph idx="1"/>
          </p:nvPr>
        </p:nvSpPr>
        <p:spPr/>
        <p:txBody>
          <a:bodyPr/>
          <a:lstStyle/>
          <a:p>
            <a:pPr algn="just">
              <a:buNone/>
            </a:pPr>
            <a:r>
              <a:rPr lang="es-PE" dirty="0" smtClean="0"/>
              <a:t>    Un </a:t>
            </a:r>
            <a:r>
              <a:rPr lang="es-PE" b="1" dirty="0" smtClean="0"/>
              <a:t>diagrama o modelo entidad-relación</a:t>
            </a:r>
            <a:r>
              <a:rPr lang="es-PE" dirty="0" smtClean="0"/>
              <a:t> (a veces denominado por su siglas, </a:t>
            </a:r>
            <a:r>
              <a:rPr lang="es-PE" i="1" dirty="0" smtClean="0"/>
              <a:t>E-R</a:t>
            </a:r>
            <a:r>
              <a:rPr lang="es-PE" dirty="0" smtClean="0"/>
              <a:t> "</a:t>
            </a:r>
            <a:r>
              <a:rPr lang="es-PE" dirty="0" err="1" smtClean="0"/>
              <a:t>Entity</a:t>
            </a:r>
            <a:r>
              <a:rPr lang="es-PE" dirty="0" smtClean="0"/>
              <a:t> </a:t>
            </a:r>
            <a:r>
              <a:rPr lang="es-PE" dirty="0" err="1" smtClean="0"/>
              <a:t>relationship</a:t>
            </a:r>
            <a:r>
              <a:rPr lang="es-PE" dirty="0" smtClean="0"/>
              <a:t>", o, "DER" Diagrama de Entidad Relación) es una herramienta para el modelado de datos de un sistema de información. Estos modelos expresan entidades relevantes para un sistema de información así como sus interrelaciones y propiedades.</a:t>
            </a:r>
            <a:endParaRPr lang="es-PE"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PE" dirty="0" smtClean="0"/>
              <a:t>Ejemplo:</a:t>
            </a:r>
            <a:endParaRPr lang="es-PE" dirty="0"/>
          </a:p>
        </p:txBody>
      </p:sp>
      <p:pic>
        <p:nvPicPr>
          <p:cNvPr id="1026" name="Picture 2"/>
          <p:cNvPicPr>
            <a:picLocks noGrp="1" noChangeAspect="1" noChangeArrowheads="1"/>
          </p:cNvPicPr>
          <p:nvPr>
            <p:ph idx="1"/>
          </p:nvPr>
        </p:nvPicPr>
        <p:blipFill>
          <a:blip r:embed="rId2"/>
          <a:srcRect/>
          <a:stretch>
            <a:fillRect/>
          </a:stretch>
        </p:blipFill>
        <p:spPr bwMode="auto">
          <a:xfrm>
            <a:off x="1571604" y="2143116"/>
            <a:ext cx="6215105" cy="3429024"/>
          </a:xfrm>
          <a:prstGeom prst="rect">
            <a:avLst/>
          </a:prstGeom>
          <a:noFill/>
          <a:ln w="9525">
            <a:noFill/>
            <a:miter lim="800000"/>
            <a:headEnd/>
            <a:tailEnd/>
          </a:ln>
          <a:effectLst/>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PE"/>
          </a:p>
        </p:txBody>
      </p:sp>
      <p:sp>
        <p:nvSpPr>
          <p:cNvPr id="3" name="2 Marcador de contenido"/>
          <p:cNvSpPr>
            <a:spLocks noGrp="1"/>
          </p:cNvSpPr>
          <p:nvPr>
            <p:ph idx="1"/>
          </p:nvPr>
        </p:nvSpPr>
        <p:spPr>
          <a:xfrm>
            <a:off x="457200" y="785794"/>
            <a:ext cx="8229600" cy="5538806"/>
          </a:xfrm>
        </p:spPr>
        <p:txBody>
          <a:bodyPr>
            <a:normAutofit fontScale="92500" lnSpcReduction="20000"/>
          </a:bodyPr>
          <a:lstStyle/>
          <a:p>
            <a:pPr algn="just">
              <a:buNone/>
            </a:pPr>
            <a:r>
              <a:rPr lang="es-PE" dirty="0" smtClean="0"/>
              <a:t>    El </a:t>
            </a:r>
            <a:r>
              <a:rPr lang="es-PE" dirty="0" smtClean="0"/>
              <a:t>modelado entidad-relación </a:t>
            </a:r>
            <a:r>
              <a:rPr lang="es-PE" b="1" dirty="0" smtClean="0"/>
              <a:t>es una </a:t>
            </a:r>
            <a:r>
              <a:rPr lang="es-PE" b="1" i="1" dirty="0" smtClean="0"/>
              <a:t>técnica</a:t>
            </a:r>
            <a:r>
              <a:rPr lang="es-PE" b="1" dirty="0" smtClean="0"/>
              <a:t> para el modelado de datos utilizando diagramas entidad relación. No es la única técnica pero sí la más utilizada. Brevemente consiste en los siguientes </a:t>
            </a:r>
            <a:r>
              <a:rPr lang="es-PE" b="1" dirty="0" smtClean="0"/>
              <a:t>pasos:</a:t>
            </a:r>
          </a:p>
          <a:p>
            <a:pPr algn="just">
              <a:buNone/>
            </a:pPr>
            <a:r>
              <a:rPr lang="es-PE" b="1" dirty="0" smtClean="0"/>
              <a:t>1.-</a:t>
            </a:r>
            <a:r>
              <a:rPr lang="es-PE" dirty="0" smtClean="0"/>
              <a:t>Se </a:t>
            </a:r>
            <a:r>
              <a:rPr lang="es-PE" dirty="0" smtClean="0"/>
              <a:t>parte de una descripción textual del problema o sistema de información a automatizar (los requisitos).</a:t>
            </a:r>
          </a:p>
          <a:p>
            <a:pPr algn="just">
              <a:buNone/>
            </a:pPr>
            <a:r>
              <a:rPr lang="es-PE" dirty="0" smtClean="0"/>
              <a:t>2.-Se </a:t>
            </a:r>
            <a:r>
              <a:rPr lang="es-PE" dirty="0" smtClean="0"/>
              <a:t>hace una lista de los sustantivos y verbos que aparecen.</a:t>
            </a:r>
          </a:p>
          <a:p>
            <a:pPr algn="just">
              <a:buNone/>
            </a:pPr>
            <a:r>
              <a:rPr lang="es-PE" dirty="0" smtClean="0"/>
              <a:t>3.-Los </a:t>
            </a:r>
            <a:r>
              <a:rPr lang="es-PE" dirty="0" smtClean="0"/>
              <a:t>sustantivos son posibles entidades o atributos.</a:t>
            </a:r>
          </a:p>
          <a:p>
            <a:pPr algn="just">
              <a:buNone/>
            </a:pPr>
            <a:r>
              <a:rPr lang="es-PE" dirty="0" smtClean="0"/>
              <a:t>4.-Los </a:t>
            </a:r>
            <a:r>
              <a:rPr lang="es-PE" dirty="0" smtClean="0"/>
              <a:t>verbos son posibles relaciones.</a:t>
            </a:r>
          </a:p>
          <a:p>
            <a:pPr algn="just">
              <a:buNone/>
            </a:pPr>
            <a:r>
              <a:rPr lang="es-PE" dirty="0" smtClean="0"/>
              <a:t>5.-Analizando </a:t>
            </a:r>
            <a:r>
              <a:rPr lang="es-PE" dirty="0" smtClean="0"/>
              <a:t>las frases se determina la </a:t>
            </a:r>
            <a:r>
              <a:rPr lang="es-PE" dirty="0" err="1" smtClean="0"/>
              <a:t>cardinalidad</a:t>
            </a:r>
            <a:r>
              <a:rPr lang="es-PE" dirty="0" smtClean="0"/>
              <a:t> de las relaciones y otros detalles.</a:t>
            </a:r>
          </a:p>
          <a:p>
            <a:pPr algn="just">
              <a:buNone/>
            </a:pPr>
            <a:r>
              <a:rPr lang="es-PE" dirty="0" smtClean="0"/>
              <a:t>6.-Se </a:t>
            </a:r>
            <a:r>
              <a:rPr lang="es-PE" dirty="0" smtClean="0"/>
              <a:t>elabora el diagrama (o diagramas) entidad-relación.</a:t>
            </a:r>
          </a:p>
          <a:p>
            <a:pPr algn="just">
              <a:buNone/>
            </a:pPr>
            <a:r>
              <a:rPr lang="es-PE" dirty="0" smtClean="0"/>
              <a:t>7.-Se </a:t>
            </a:r>
            <a:r>
              <a:rPr lang="es-PE" dirty="0" smtClean="0"/>
              <a:t>completa el modelo con listas de atributos y una descripción de otras restricciones que no se pueden reflejar en el diagrama</a:t>
            </a:r>
          </a:p>
          <a:p>
            <a:pPr algn="just">
              <a:buNone/>
            </a:pPr>
            <a:endParaRPr lang="es-PE"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r>
              <a:rPr lang="es-PE" b="1" dirty="0" smtClean="0"/>
              <a:t>Componentes de un modelo de datos</a:t>
            </a:r>
            <a:endParaRPr lang="es-PE" dirty="0"/>
          </a:p>
        </p:txBody>
      </p:sp>
      <p:sp>
        <p:nvSpPr>
          <p:cNvPr id="3" name="2 Marcador de contenido"/>
          <p:cNvSpPr>
            <a:spLocks noGrp="1"/>
          </p:cNvSpPr>
          <p:nvPr>
            <p:ph idx="1"/>
          </p:nvPr>
        </p:nvSpPr>
        <p:spPr/>
        <p:txBody>
          <a:bodyPr>
            <a:normAutofit fontScale="85000" lnSpcReduction="20000"/>
          </a:bodyPr>
          <a:lstStyle/>
          <a:p>
            <a:pPr algn="just">
              <a:buNone/>
            </a:pPr>
            <a:r>
              <a:rPr lang="es-PE" b="1" dirty="0" smtClean="0"/>
              <a:t>Formalización del concepto de modelo de datos</a:t>
            </a:r>
          </a:p>
          <a:p>
            <a:pPr algn="just">
              <a:buNone/>
            </a:pPr>
            <a:r>
              <a:rPr lang="es-PE" dirty="0" smtClean="0"/>
              <a:t>    Los </a:t>
            </a:r>
            <a:r>
              <a:rPr lang="es-PE" dirty="0" smtClean="0"/>
              <a:t>componentes de todo modelo de datos se pueden estructurar en estática y dinámica del modelo.</a:t>
            </a:r>
          </a:p>
          <a:p>
            <a:pPr algn="just">
              <a:buNone/>
            </a:pPr>
            <a:r>
              <a:rPr lang="es-PE" dirty="0" smtClean="0"/>
              <a:t>     Un </a:t>
            </a:r>
            <a:r>
              <a:rPr lang="es-PE" dirty="0" smtClean="0"/>
              <a:t>modelo de datos (</a:t>
            </a:r>
            <a:r>
              <a:rPr lang="es-PE" b="1" dirty="0" smtClean="0"/>
              <a:t>MD) se define formalmente como el par MD = &lt;S, D&gt;.</a:t>
            </a:r>
          </a:p>
          <a:p>
            <a:pPr algn="just">
              <a:buNone/>
            </a:pPr>
            <a:r>
              <a:rPr lang="es-PE" b="1" dirty="0" smtClean="0"/>
              <a:t>     S </a:t>
            </a:r>
            <a:r>
              <a:rPr lang="es-PE" b="1" dirty="0" smtClean="0"/>
              <a:t>es el conjunto de reglas de generación que permiten representar la componente </a:t>
            </a:r>
            <a:r>
              <a:rPr lang="es-PE" b="1" dirty="0" smtClean="0"/>
              <a:t>estática </a:t>
            </a:r>
            <a:r>
              <a:rPr lang="es-PE" dirty="0" smtClean="0"/>
              <a:t>(estructuras </a:t>
            </a:r>
            <a:r>
              <a:rPr lang="es-PE" dirty="0" smtClean="0"/>
              <a:t>del modelo y sus restricciones) </a:t>
            </a:r>
            <a:r>
              <a:rPr lang="es-PE" dirty="0" smtClean="0"/>
              <a:t>y </a:t>
            </a:r>
            <a:r>
              <a:rPr lang="es-PE" b="1" dirty="0" smtClean="0"/>
              <a:t>D </a:t>
            </a:r>
            <a:r>
              <a:rPr lang="es-PE" b="1" dirty="0" smtClean="0"/>
              <a:t>es el conjunto de operaciones autorizadas sobre la componente estática E u operaciones </a:t>
            </a:r>
            <a:r>
              <a:rPr lang="es-PE" b="1" dirty="0" smtClean="0"/>
              <a:t>que </a:t>
            </a:r>
            <a:r>
              <a:rPr lang="es-PE" dirty="0" smtClean="0"/>
              <a:t>permiten </a:t>
            </a:r>
            <a:r>
              <a:rPr lang="es-PE" dirty="0" smtClean="0"/>
              <a:t>representar la componente dinámica.</a:t>
            </a:r>
          </a:p>
          <a:p>
            <a:pPr algn="just">
              <a:buNone/>
            </a:pPr>
            <a:r>
              <a:rPr lang="es-PE" b="1" dirty="0" smtClean="0"/>
              <a:t>1.-La </a:t>
            </a:r>
            <a:r>
              <a:rPr lang="es-PE" b="1" dirty="0" smtClean="0"/>
              <a:t>estática permite formalizar la especificación de estructuras admitidas (serán el soporte de </a:t>
            </a:r>
            <a:r>
              <a:rPr lang="es-PE" b="1" dirty="0" smtClean="0"/>
              <a:t>los </a:t>
            </a:r>
            <a:r>
              <a:rPr lang="es-PE" dirty="0" smtClean="0"/>
              <a:t>lenguajes </a:t>
            </a:r>
            <a:r>
              <a:rPr lang="es-PE" dirty="0" smtClean="0"/>
              <a:t>de definición de datos: LDD o DDL (data </a:t>
            </a:r>
            <a:r>
              <a:rPr lang="es-PE" dirty="0" err="1" smtClean="0"/>
              <a:t>definition</a:t>
            </a:r>
            <a:r>
              <a:rPr lang="es-PE" dirty="0" smtClean="0"/>
              <a:t> </a:t>
            </a:r>
            <a:r>
              <a:rPr lang="es-PE" dirty="0" err="1" smtClean="0"/>
              <a:t>languages</a:t>
            </a:r>
            <a:r>
              <a:rPr lang="es-PE" dirty="0" smtClean="0"/>
              <a:t>), considerándose:</a:t>
            </a:r>
            <a:endParaRPr lang="es-PE"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PE"/>
          </a:p>
        </p:txBody>
      </p:sp>
      <p:sp>
        <p:nvSpPr>
          <p:cNvPr id="3" name="2 Marcador de contenido"/>
          <p:cNvSpPr>
            <a:spLocks noGrp="1"/>
          </p:cNvSpPr>
          <p:nvPr>
            <p:ph idx="1"/>
          </p:nvPr>
        </p:nvSpPr>
        <p:spPr>
          <a:xfrm>
            <a:off x="457200" y="785794"/>
            <a:ext cx="8229600" cy="5538806"/>
          </a:xfrm>
        </p:spPr>
        <p:txBody>
          <a:bodyPr>
            <a:normAutofit fontScale="92500" lnSpcReduction="10000"/>
          </a:bodyPr>
          <a:lstStyle/>
          <a:p>
            <a:pPr algn="just">
              <a:buNone/>
            </a:pPr>
            <a:r>
              <a:rPr lang="es-PE" b="1" dirty="0" smtClean="0"/>
              <a:t>a) Elementos permitidos (Estructuras: Se)</a:t>
            </a:r>
          </a:p>
          <a:p>
            <a:pPr algn="just">
              <a:buNone/>
            </a:pPr>
            <a:r>
              <a:rPr lang="es-PE" b="1" dirty="0" smtClean="0"/>
              <a:t>    Objetos </a:t>
            </a:r>
            <a:r>
              <a:rPr lang="es-PE" b="1" dirty="0" smtClean="0"/>
              <a:t>y vínculos entre objetos (Ejemplo: Juan y María son objetos de una </a:t>
            </a:r>
            <a:r>
              <a:rPr lang="es-PE" b="1" dirty="0" smtClean="0"/>
              <a:t>clase persona</a:t>
            </a:r>
            <a:r>
              <a:rPr lang="es-PE" b="1" dirty="0" smtClean="0"/>
              <a:t>, mientras que “casado con” es un predicado o vínculo que puede ligar </a:t>
            </a:r>
            <a:r>
              <a:rPr lang="es-PE" b="1" dirty="0" smtClean="0"/>
              <a:t>a Juan </a:t>
            </a:r>
            <a:r>
              <a:rPr lang="es-PE" b="1" dirty="0" smtClean="0"/>
              <a:t>y María en una relación o correspondencia).</a:t>
            </a:r>
          </a:p>
          <a:p>
            <a:pPr algn="just">
              <a:buNone/>
            </a:pPr>
            <a:r>
              <a:rPr lang="es-PE" dirty="0" smtClean="0"/>
              <a:t>    Características </a:t>
            </a:r>
            <a:r>
              <a:rPr lang="es-PE" dirty="0" smtClean="0"/>
              <a:t>o propiedades de los objetos (domicilio, email de una persona), </a:t>
            </a:r>
            <a:r>
              <a:rPr lang="es-PE" dirty="0" smtClean="0"/>
              <a:t>tipos de </a:t>
            </a:r>
            <a:r>
              <a:rPr lang="es-PE" dirty="0" smtClean="0"/>
              <a:t>valores admisibles (</a:t>
            </a:r>
            <a:r>
              <a:rPr lang="es-PE" dirty="0" err="1" smtClean="0"/>
              <a:t>string</a:t>
            </a:r>
            <a:r>
              <a:rPr lang="es-PE" dirty="0" smtClean="0"/>
              <a:t>, €, longitud_inch2, </a:t>
            </a:r>
            <a:r>
              <a:rPr lang="es-PE" dirty="0" err="1" smtClean="0"/>
              <a:t>ciudades_españolas</a:t>
            </a:r>
            <a:r>
              <a:rPr lang="es-PE" dirty="0" smtClean="0"/>
              <a:t>, etc</a:t>
            </a:r>
            <a:r>
              <a:rPr lang="es-PE" dirty="0" smtClean="0"/>
              <a:t>..).</a:t>
            </a:r>
          </a:p>
          <a:p>
            <a:pPr algn="just">
              <a:buNone/>
            </a:pPr>
            <a:endParaRPr lang="es-PE" dirty="0" smtClean="0"/>
          </a:p>
          <a:p>
            <a:pPr algn="just">
              <a:buNone/>
            </a:pPr>
            <a:r>
              <a:rPr lang="pt-BR" b="1" dirty="0" smtClean="0"/>
              <a:t>b) Elementos no permitidos o invalidados </a:t>
            </a:r>
            <a:r>
              <a:rPr lang="pt-BR" b="1" dirty="0" smtClean="0"/>
              <a:t>por </a:t>
            </a:r>
            <a:r>
              <a:rPr lang="pt-BR" b="1" dirty="0" err="1" smtClean="0"/>
              <a:t>restricciones</a:t>
            </a:r>
            <a:r>
              <a:rPr lang="pt-BR" b="1" dirty="0" smtClean="0"/>
              <a:t> </a:t>
            </a:r>
            <a:r>
              <a:rPr lang="pt-BR" b="1" dirty="0" smtClean="0"/>
              <a:t>(Sr)</a:t>
            </a:r>
          </a:p>
          <a:p>
            <a:pPr algn="just">
              <a:buNone/>
            </a:pPr>
            <a:r>
              <a:rPr lang="es-PE" b="1" dirty="0" smtClean="0"/>
              <a:t>    S</a:t>
            </a:r>
            <a:r>
              <a:rPr lang="es-PE" b="1" dirty="0" smtClean="0"/>
              <a:t>=&lt; Se, Sr &gt;, la estática del modelo permite definir determinadas estructuras e </a:t>
            </a:r>
            <a:r>
              <a:rPr lang="es-PE" b="1" dirty="0" smtClean="0"/>
              <a:t>invalidar </a:t>
            </a:r>
            <a:r>
              <a:rPr lang="es-PE" dirty="0" smtClean="0"/>
              <a:t>determinados </a:t>
            </a:r>
            <a:r>
              <a:rPr lang="es-PE" dirty="0" smtClean="0"/>
              <a:t>estados en la base de datos (estados inadmisibles).</a:t>
            </a:r>
            <a:endParaRPr lang="es-PE"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PE"/>
          </a:p>
        </p:txBody>
      </p:sp>
      <p:sp>
        <p:nvSpPr>
          <p:cNvPr id="3" name="2 Marcador de contenido"/>
          <p:cNvSpPr>
            <a:spLocks noGrp="1"/>
          </p:cNvSpPr>
          <p:nvPr>
            <p:ph idx="1"/>
          </p:nvPr>
        </p:nvSpPr>
        <p:spPr>
          <a:xfrm>
            <a:off x="457200" y="857232"/>
            <a:ext cx="8229600" cy="5467368"/>
          </a:xfrm>
        </p:spPr>
        <p:txBody>
          <a:bodyPr/>
          <a:lstStyle/>
          <a:p>
            <a:pPr algn="just">
              <a:buNone/>
            </a:pPr>
            <a:r>
              <a:rPr lang="es-PE" b="1" dirty="0" smtClean="0"/>
              <a:t>	La </a:t>
            </a:r>
            <a:r>
              <a:rPr lang="es-PE" b="1" dirty="0" smtClean="0"/>
              <a:t>Dinámica es un componente del modelo que facilitará la manipulación de instancias de </a:t>
            </a:r>
            <a:r>
              <a:rPr lang="es-PE" b="1" dirty="0" smtClean="0"/>
              <a:t>las </a:t>
            </a:r>
            <a:r>
              <a:rPr lang="es-PE" dirty="0" smtClean="0"/>
              <a:t>estructuras </a:t>
            </a:r>
            <a:r>
              <a:rPr lang="es-PE" dirty="0" smtClean="0"/>
              <a:t>de la base de datos definidas con los componentes estáticos (serán el soporte de </a:t>
            </a:r>
            <a:r>
              <a:rPr lang="es-PE" dirty="0" smtClean="0"/>
              <a:t>los lenguajes </a:t>
            </a:r>
            <a:r>
              <a:rPr lang="es-PE" dirty="0" smtClean="0"/>
              <a:t>de manipulación de datos LMD o DML (data </a:t>
            </a:r>
            <a:r>
              <a:rPr lang="es-PE" dirty="0" err="1" smtClean="0"/>
              <a:t>manipulation</a:t>
            </a:r>
            <a:r>
              <a:rPr lang="es-PE" dirty="0" smtClean="0"/>
              <a:t> </a:t>
            </a:r>
            <a:r>
              <a:rPr lang="es-PE" dirty="0" err="1" smtClean="0"/>
              <a:t>languages</a:t>
            </a:r>
            <a:r>
              <a:rPr lang="es-PE" dirty="0" smtClean="0"/>
              <a:t>) que </a:t>
            </a:r>
            <a:r>
              <a:rPr lang="es-PE" dirty="0" smtClean="0"/>
              <a:t>permitirán escribir </a:t>
            </a:r>
            <a:r>
              <a:rPr lang="es-PE" dirty="0" smtClean="0"/>
              <a:t>transacciones). La dinámica ofrecerá operadores o expresiones para realizar acciones </a:t>
            </a:r>
            <a:r>
              <a:rPr lang="es-PE" dirty="0" smtClean="0"/>
              <a:t>sobre los </a:t>
            </a:r>
            <a:r>
              <a:rPr lang="es-PE" dirty="0" smtClean="0"/>
              <a:t>datos.</a:t>
            </a:r>
            <a:endParaRPr lang="es-PE"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ujo">
  <a:themeElements>
    <a:clrScheme name="Flujo">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Flujo">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ujo">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115</TotalTime>
  <Words>807</Words>
  <Application>Microsoft Office PowerPoint</Application>
  <PresentationFormat>Presentación en pantalla (4:3)</PresentationFormat>
  <Paragraphs>39</Paragraphs>
  <Slides>8</Slides>
  <Notes>0</Notes>
  <HiddenSlides>0</HiddenSlides>
  <MMClips>0</MMClips>
  <ScaleCrop>false</ScaleCrop>
  <HeadingPairs>
    <vt:vector size="4" baseType="variant">
      <vt:variant>
        <vt:lpstr>Tema</vt:lpstr>
      </vt:variant>
      <vt:variant>
        <vt:i4>1</vt:i4>
      </vt:variant>
      <vt:variant>
        <vt:lpstr>Títulos de diapositiva</vt:lpstr>
      </vt:variant>
      <vt:variant>
        <vt:i4>8</vt:i4>
      </vt:variant>
    </vt:vector>
  </HeadingPairs>
  <TitlesOfParts>
    <vt:vector size="9" baseType="lpstr">
      <vt:lpstr>Flujo</vt:lpstr>
      <vt:lpstr>Modelo de datos</vt:lpstr>
      <vt:lpstr>Diapositiva 2</vt:lpstr>
      <vt:lpstr>Modelo entidad-relación</vt:lpstr>
      <vt:lpstr>Ejemplo:</vt:lpstr>
      <vt:lpstr>Diapositiva 5</vt:lpstr>
      <vt:lpstr>Componentes de un modelo de datos</vt:lpstr>
      <vt:lpstr>Diapositiva 7</vt:lpstr>
      <vt:lpstr>Diapositiva 8</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INTRODUCCION AL UML</dc:title>
  <dc:creator>XP</dc:creator>
  <cp:lastModifiedBy>XP</cp:lastModifiedBy>
  <cp:revision>14</cp:revision>
  <dcterms:created xsi:type="dcterms:W3CDTF">2010-06-11T16:35:50Z</dcterms:created>
  <dcterms:modified xsi:type="dcterms:W3CDTF">2010-07-03T04:41:55Z</dcterms:modified>
</cp:coreProperties>
</file>