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4E8B1EDA-EBF1-4A3E-8E36-A5C32EAD0E6B}" type="datetimeFigureOut">
              <a:rPr lang="es-PE" smtClean="0"/>
              <a:pPr/>
              <a:t>02/07/2010</a:t>
            </a:fld>
            <a:endParaRPr lang="es-PE"/>
          </a:p>
        </p:txBody>
      </p:sp>
      <p:sp>
        <p:nvSpPr>
          <p:cNvPr id="19" name="18 Marcador de pie de página"/>
          <p:cNvSpPr>
            <a:spLocks noGrp="1"/>
          </p:cNvSpPr>
          <p:nvPr>
            <p:ph type="ftr" sz="quarter" idx="11"/>
          </p:nvPr>
        </p:nvSpPr>
        <p:spPr/>
        <p:txBody>
          <a:bodyPr/>
          <a:lstStyle/>
          <a:p>
            <a:endParaRPr lang="es-PE"/>
          </a:p>
        </p:txBody>
      </p:sp>
      <p:sp>
        <p:nvSpPr>
          <p:cNvPr id="27" name="26 Marcador de número de diapositiva"/>
          <p:cNvSpPr>
            <a:spLocks noGrp="1"/>
          </p:cNvSpPr>
          <p:nvPr>
            <p:ph type="sldNum" sz="quarter" idx="12"/>
          </p:nvPr>
        </p:nvSpPr>
        <p:spPr/>
        <p:txBody>
          <a:bodyPr/>
          <a:lstStyle/>
          <a:p>
            <a:fld id="{94286589-47A0-48B5-A848-AE6E0F9A3AFD}" type="slidenum">
              <a:rPr lang="es-PE" smtClean="0"/>
              <a:pPr/>
              <a:t>‹Nº›</a:t>
            </a:fld>
            <a:endParaRPr lang="es-P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4E8B1EDA-EBF1-4A3E-8E36-A5C32EAD0E6B}" type="datetimeFigureOut">
              <a:rPr lang="es-PE" smtClean="0"/>
              <a:pPr/>
              <a:t>02/07/2010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94286589-47A0-48B5-A848-AE6E0F9A3AFD}" type="slidenum">
              <a:rPr lang="es-PE" smtClean="0"/>
              <a:pPr/>
              <a:t>‹Nº›</a:t>
            </a:fld>
            <a:endParaRPr lang="es-P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4E8B1EDA-EBF1-4A3E-8E36-A5C32EAD0E6B}" type="datetimeFigureOut">
              <a:rPr lang="es-PE" smtClean="0"/>
              <a:pPr/>
              <a:t>02/07/2010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94286589-47A0-48B5-A848-AE6E0F9A3AFD}" type="slidenum">
              <a:rPr lang="es-PE" smtClean="0"/>
              <a:pPr/>
              <a:t>‹Nº›</a:t>
            </a:fld>
            <a:endParaRPr lang="es-P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4E8B1EDA-EBF1-4A3E-8E36-A5C32EAD0E6B}" type="datetimeFigureOut">
              <a:rPr lang="es-PE" smtClean="0"/>
              <a:pPr/>
              <a:t>02/07/2010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94286589-47A0-48B5-A848-AE6E0F9A3AFD}" type="slidenum">
              <a:rPr lang="es-PE" smtClean="0"/>
              <a:pPr/>
              <a:t>‹Nº›</a:t>
            </a:fld>
            <a:endParaRPr lang="es-P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4E8B1EDA-EBF1-4A3E-8E36-A5C32EAD0E6B}" type="datetimeFigureOut">
              <a:rPr lang="es-PE" smtClean="0"/>
              <a:pPr/>
              <a:t>02/07/2010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94286589-47A0-48B5-A848-AE6E0F9A3AFD}" type="slidenum">
              <a:rPr lang="es-PE" smtClean="0"/>
              <a:pPr/>
              <a:t>‹Nº›</a:t>
            </a:fld>
            <a:endParaRPr lang="es-P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4E8B1EDA-EBF1-4A3E-8E36-A5C32EAD0E6B}" type="datetimeFigureOut">
              <a:rPr lang="es-PE" smtClean="0"/>
              <a:pPr/>
              <a:t>02/07/2010</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94286589-47A0-48B5-A848-AE6E0F9A3AFD}" type="slidenum">
              <a:rPr lang="es-PE" smtClean="0"/>
              <a:pPr/>
              <a:t>‹Nº›</a:t>
            </a:fld>
            <a:endParaRPr lang="es-P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4E8B1EDA-EBF1-4A3E-8E36-A5C32EAD0E6B}" type="datetimeFigureOut">
              <a:rPr lang="es-PE" smtClean="0"/>
              <a:pPr/>
              <a:t>02/07/2010</a:t>
            </a:fld>
            <a:endParaRPr lang="es-PE"/>
          </a:p>
        </p:txBody>
      </p:sp>
      <p:sp>
        <p:nvSpPr>
          <p:cNvPr id="8" name="7 Marcador de pie de página"/>
          <p:cNvSpPr>
            <a:spLocks noGrp="1"/>
          </p:cNvSpPr>
          <p:nvPr>
            <p:ph type="ftr" sz="quarter" idx="11"/>
          </p:nvPr>
        </p:nvSpPr>
        <p:spPr/>
        <p:txBody>
          <a:bodyPr/>
          <a:lstStyle/>
          <a:p>
            <a:endParaRPr lang="es-PE"/>
          </a:p>
        </p:txBody>
      </p:sp>
      <p:sp>
        <p:nvSpPr>
          <p:cNvPr id="9" name="8 Marcador de número de diapositiva"/>
          <p:cNvSpPr>
            <a:spLocks noGrp="1"/>
          </p:cNvSpPr>
          <p:nvPr>
            <p:ph type="sldNum" sz="quarter" idx="12"/>
          </p:nvPr>
        </p:nvSpPr>
        <p:spPr/>
        <p:txBody>
          <a:bodyPr/>
          <a:lstStyle/>
          <a:p>
            <a:fld id="{94286589-47A0-48B5-A848-AE6E0F9A3AFD}" type="slidenum">
              <a:rPr lang="es-PE" smtClean="0"/>
              <a:pPr/>
              <a:t>‹Nº›</a:t>
            </a:fld>
            <a:endParaRPr lang="es-P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4E8B1EDA-EBF1-4A3E-8E36-A5C32EAD0E6B}" type="datetimeFigureOut">
              <a:rPr lang="es-PE" smtClean="0"/>
              <a:pPr/>
              <a:t>02/07/2010</a:t>
            </a:fld>
            <a:endParaRPr lang="es-PE"/>
          </a:p>
        </p:txBody>
      </p:sp>
      <p:sp>
        <p:nvSpPr>
          <p:cNvPr id="4" name="3 Marcador de pie de página"/>
          <p:cNvSpPr>
            <a:spLocks noGrp="1"/>
          </p:cNvSpPr>
          <p:nvPr>
            <p:ph type="ftr" sz="quarter" idx="11"/>
          </p:nvPr>
        </p:nvSpPr>
        <p:spPr/>
        <p:txBody>
          <a:bodyPr/>
          <a:lstStyle/>
          <a:p>
            <a:endParaRPr lang="es-PE"/>
          </a:p>
        </p:txBody>
      </p:sp>
      <p:sp>
        <p:nvSpPr>
          <p:cNvPr id="5" name="4 Marcador de número de diapositiva"/>
          <p:cNvSpPr>
            <a:spLocks noGrp="1"/>
          </p:cNvSpPr>
          <p:nvPr>
            <p:ph type="sldNum" sz="quarter" idx="12"/>
          </p:nvPr>
        </p:nvSpPr>
        <p:spPr/>
        <p:txBody>
          <a:bodyPr/>
          <a:lstStyle/>
          <a:p>
            <a:fld id="{94286589-47A0-48B5-A848-AE6E0F9A3AFD}" type="slidenum">
              <a:rPr lang="es-PE" smtClean="0"/>
              <a:pPr/>
              <a:t>‹Nº›</a:t>
            </a:fld>
            <a:endParaRPr lang="es-P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4E8B1EDA-EBF1-4A3E-8E36-A5C32EAD0E6B}" type="datetimeFigureOut">
              <a:rPr lang="es-PE" smtClean="0"/>
              <a:pPr/>
              <a:t>02/07/2010</a:t>
            </a:fld>
            <a:endParaRPr lang="es-PE"/>
          </a:p>
        </p:txBody>
      </p:sp>
      <p:sp>
        <p:nvSpPr>
          <p:cNvPr id="3" name="2 Marcador de pie de página"/>
          <p:cNvSpPr>
            <a:spLocks noGrp="1"/>
          </p:cNvSpPr>
          <p:nvPr>
            <p:ph type="ftr" sz="quarter" idx="11"/>
          </p:nvPr>
        </p:nvSpPr>
        <p:spPr/>
        <p:txBody>
          <a:bodyPr/>
          <a:lstStyle/>
          <a:p>
            <a:endParaRPr lang="es-PE"/>
          </a:p>
        </p:txBody>
      </p:sp>
      <p:sp>
        <p:nvSpPr>
          <p:cNvPr id="4" name="3 Marcador de número de diapositiva"/>
          <p:cNvSpPr>
            <a:spLocks noGrp="1"/>
          </p:cNvSpPr>
          <p:nvPr>
            <p:ph type="sldNum" sz="quarter" idx="12"/>
          </p:nvPr>
        </p:nvSpPr>
        <p:spPr/>
        <p:txBody>
          <a:bodyPr/>
          <a:lstStyle/>
          <a:p>
            <a:fld id="{94286589-47A0-48B5-A848-AE6E0F9A3AFD}" type="slidenum">
              <a:rPr lang="es-PE" smtClean="0"/>
              <a:pPr/>
              <a:t>‹Nº›</a:t>
            </a:fld>
            <a:endParaRPr lang="es-P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4E8B1EDA-EBF1-4A3E-8E36-A5C32EAD0E6B}" type="datetimeFigureOut">
              <a:rPr lang="es-PE" smtClean="0"/>
              <a:pPr/>
              <a:t>02/07/2010</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94286589-47A0-48B5-A848-AE6E0F9A3AFD}" type="slidenum">
              <a:rPr lang="es-PE" smtClean="0"/>
              <a:pPr/>
              <a:t>‹Nº›</a:t>
            </a:fld>
            <a:endParaRPr lang="es-P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4E8B1EDA-EBF1-4A3E-8E36-A5C32EAD0E6B}" type="datetimeFigureOut">
              <a:rPr lang="es-PE" smtClean="0"/>
              <a:pPr/>
              <a:t>02/07/2010</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a:xfrm>
            <a:off x="8077200" y="6356350"/>
            <a:ext cx="609600" cy="365125"/>
          </a:xfrm>
        </p:spPr>
        <p:txBody>
          <a:bodyPr/>
          <a:lstStyle/>
          <a:p>
            <a:fld id="{94286589-47A0-48B5-A848-AE6E0F9A3AFD}" type="slidenum">
              <a:rPr lang="es-PE" smtClean="0"/>
              <a:pPr/>
              <a:t>‹Nº›</a:t>
            </a:fld>
            <a:endParaRPr lang="es-PE"/>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E8B1EDA-EBF1-4A3E-8E36-A5C32EAD0E6B}" type="datetimeFigureOut">
              <a:rPr lang="es-PE" smtClean="0"/>
              <a:pPr/>
              <a:t>02/07/2010</a:t>
            </a:fld>
            <a:endParaRPr lang="es-PE"/>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PE"/>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4286589-47A0-48B5-A848-AE6E0F9A3AFD}" type="slidenum">
              <a:rPr lang="es-PE" smtClean="0"/>
              <a:pPr/>
              <a:t>‹Nº›</a:t>
            </a:fld>
            <a:endParaRPr lang="es-PE"/>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642919"/>
            <a:ext cx="7772400" cy="785817"/>
          </a:xfrm>
        </p:spPr>
        <p:txBody>
          <a:bodyPr>
            <a:normAutofit/>
          </a:bodyPr>
          <a:lstStyle/>
          <a:p>
            <a:pPr algn="ctr"/>
            <a:r>
              <a:rPr lang="es-PE" sz="4000" dirty="0" smtClean="0"/>
              <a:t>CREACION </a:t>
            </a:r>
            <a:r>
              <a:rPr lang="es-PE" sz="4000" dirty="0" smtClean="0"/>
              <a:t>DE </a:t>
            </a:r>
            <a:r>
              <a:rPr lang="es-PE" sz="4000" dirty="0" smtClean="0"/>
              <a:t>TABLAS</a:t>
            </a:r>
            <a:endParaRPr lang="es-PE" sz="4000" dirty="0"/>
          </a:p>
        </p:txBody>
      </p:sp>
      <p:sp>
        <p:nvSpPr>
          <p:cNvPr id="3" name="2 Subtítulo"/>
          <p:cNvSpPr>
            <a:spLocks noGrp="1"/>
          </p:cNvSpPr>
          <p:nvPr>
            <p:ph type="subTitle" idx="1"/>
          </p:nvPr>
        </p:nvSpPr>
        <p:spPr>
          <a:xfrm>
            <a:off x="928662" y="1571612"/>
            <a:ext cx="7358114" cy="4500594"/>
          </a:xfrm>
        </p:spPr>
        <p:txBody>
          <a:bodyPr>
            <a:normAutofit fontScale="77500" lnSpcReduction="20000"/>
          </a:bodyPr>
          <a:lstStyle/>
          <a:p>
            <a:pPr algn="just"/>
            <a:r>
              <a:rPr lang="es-PE" b="1" dirty="0" smtClean="0">
                <a:solidFill>
                  <a:srgbClr val="002060"/>
                </a:solidFill>
              </a:rPr>
              <a:t>Tablas</a:t>
            </a:r>
            <a:r>
              <a:rPr lang="es-PE" dirty="0" smtClean="0">
                <a:solidFill>
                  <a:srgbClr val="002060"/>
                </a:solidFill>
              </a:rPr>
              <a:t>: unidad donde crearemos el conjunto de datos de nuestra base de datos. Estos datos estarán ordenados en columnas verticales. Aquí definiremos los </a:t>
            </a:r>
            <a:r>
              <a:rPr lang="es-PE" b="1" dirty="0" smtClean="0">
                <a:solidFill>
                  <a:srgbClr val="002060"/>
                </a:solidFill>
              </a:rPr>
              <a:t>campos</a:t>
            </a:r>
            <a:r>
              <a:rPr lang="es-PE" dirty="0" smtClean="0">
                <a:solidFill>
                  <a:srgbClr val="002060"/>
                </a:solidFill>
              </a:rPr>
              <a:t> y sus características. Más adelante veremos qué es un campo</a:t>
            </a:r>
            <a:r>
              <a:rPr lang="es-PE" dirty="0" smtClean="0">
                <a:solidFill>
                  <a:srgbClr val="002060"/>
                </a:solidFill>
              </a:rPr>
              <a:t>.</a:t>
            </a:r>
          </a:p>
          <a:p>
            <a:pPr algn="just"/>
            <a:r>
              <a:rPr lang="es-PE" b="1" dirty="0" smtClean="0">
                <a:solidFill>
                  <a:srgbClr val="002060"/>
                </a:solidFill>
              </a:rPr>
              <a:t>Consultas</a:t>
            </a:r>
            <a:r>
              <a:rPr lang="es-PE" b="1" dirty="0" smtClean="0">
                <a:solidFill>
                  <a:srgbClr val="002060"/>
                </a:solidFill>
              </a:rPr>
              <a:t>:</a:t>
            </a:r>
            <a:r>
              <a:rPr lang="es-PE" dirty="0" smtClean="0">
                <a:solidFill>
                  <a:srgbClr val="002060"/>
                </a:solidFill>
              </a:rPr>
              <a:t> aquí definiremos las preguntas que formularemos a la base de datos con el fin de extraer y presentar la información resultante de diferentes formas (pantalla, impresora...)</a:t>
            </a:r>
          </a:p>
          <a:p>
            <a:pPr algn="just"/>
            <a:r>
              <a:rPr lang="es-PE" b="1" dirty="0" smtClean="0">
                <a:solidFill>
                  <a:srgbClr val="002060"/>
                </a:solidFill>
              </a:rPr>
              <a:t>Formulario</a:t>
            </a:r>
            <a:r>
              <a:rPr lang="es-PE" dirty="0" smtClean="0">
                <a:solidFill>
                  <a:srgbClr val="002060"/>
                </a:solidFill>
              </a:rPr>
              <a:t>: elemento en forma de ficha que permite la gestión de los datos de una forma más </a:t>
            </a:r>
            <a:r>
              <a:rPr lang="es-PE" dirty="0" smtClean="0">
                <a:solidFill>
                  <a:srgbClr val="002060"/>
                </a:solidFill>
              </a:rPr>
              <a:t>cómoda </a:t>
            </a:r>
            <a:r>
              <a:rPr lang="es-PE" dirty="0" smtClean="0">
                <a:solidFill>
                  <a:srgbClr val="002060"/>
                </a:solidFill>
              </a:rPr>
              <a:t>y visiblemente más atractiva.</a:t>
            </a:r>
          </a:p>
          <a:p>
            <a:pPr algn="just"/>
            <a:r>
              <a:rPr lang="es-PE" b="1" dirty="0" smtClean="0">
                <a:solidFill>
                  <a:srgbClr val="002060"/>
                </a:solidFill>
              </a:rPr>
              <a:t>Informe:</a:t>
            </a:r>
            <a:r>
              <a:rPr lang="es-PE" dirty="0" smtClean="0">
                <a:solidFill>
                  <a:srgbClr val="002060"/>
                </a:solidFill>
              </a:rPr>
              <a:t> permite preparar los registros de la base de datos de forma personalizada para imprimirlos.</a:t>
            </a:r>
          </a:p>
          <a:p>
            <a:pPr algn="just"/>
            <a:r>
              <a:rPr lang="es-PE" b="1" dirty="0" smtClean="0">
                <a:solidFill>
                  <a:srgbClr val="002060"/>
                </a:solidFill>
              </a:rPr>
              <a:t>Macro:</a:t>
            </a:r>
            <a:r>
              <a:rPr lang="es-PE" dirty="0" smtClean="0">
                <a:solidFill>
                  <a:srgbClr val="002060"/>
                </a:solidFill>
              </a:rPr>
              <a:t> conjunto de instrucciones que se pueden almacenar para automatizar tareas repetitivas.</a:t>
            </a:r>
          </a:p>
          <a:p>
            <a:pPr algn="just"/>
            <a:r>
              <a:rPr lang="es-PE" b="1" dirty="0" smtClean="0">
                <a:solidFill>
                  <a:srgbClr val="002060"/>
                </a:solidFill>
              </a:rPr>
              <a:t>Módulo:</a:t>
            </a:r>
            <a:r>
              <a:rPr lang="es-PE" dirty="0" smtClean="0">
                <a:solidFill>
                  <a:srgbClr val="002060"/>
                </a:solidFill>
              </a:rPr>
              <a:t> </a:t>
            </a:r>
            <a:r>
              <a:rPr lang="es-PE" dirty="0" smtClean="0">
                <a:solidFill>
                  <a:srgbClr val="002060"/>
                </a:solidFill>
              </a:rPr>
              <a:t>programa o </a:t>
            </a:r>
            <a:r>
              <a:rPr lang="es-PE" dirty="0" smtClean="0">
                <a:solidFill>
                  <a:srgbClr val="002060"/>
                </a:solidFill>
              </a:rPr>
              <a:t>conjunto de instrucciones en lenguaje Visual Basic</a:t>
            </a:r>
          </a:p>
          <a:p>
            <a:pPr algn="just"/>
            <a:endParaRPr lang="es-PE" dirty="0">
              <a:solidFill>
                <a:srgbClr val="00206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a:xfrm>
            <a:off x="457200" y="714356"/>
            <a:ext cx="8229600" cy="5610244"/>
          </a:xfrm>
        </p:spPr>
        <p:txBody>
          <a:bodyPr>
            <a:normAutofit fontScale="92500" lnSpcReduction="20000"/>
          </a:bodyPr>
          <a:lstStyle/>
          <a:p>
            <a:pPr>
              <a:buNone/>
            </a:pPr>
            <a:r>
              <a:rPr lang="es-ES" b="1" dirty="0" smtClean="0"/>
              <a:t>    GESTIÓN </a:t>
            </a:r>
            <a:r>
              <a:rPr lang="es-ES" b="1" dirty="0" smtClean="0"/>
              <a:t>DE TRANSACCIONES Y ACCESO CONCURRENTE</a:t>
            </a:r>
          </a:p>
          <a:p>
            <a:pPr>
              <a:buNone/>
            </a:pPr>
            <a:r>
              <a:rPr lang="es-ES" b="1" dirty="0" smtClean="0"/>
              <a:t>    </a:t>
            </a:r>
            <a:r>
              <a:rPr lang="es-ES" dirty="0" smtClean="0"/>
              <a:t>Pone </a:t>
            </a:r>
            <a:r>
              <a:rPr lang="es-ES" dirty="0" smtClean="0"/>
              <a:t>a disposición de un gran número de usuarios un conjunto de datos integrado. El sistema tiene que controlar que el acceso simultáneo no de problemas. Transacción es la unidad lógica de tratamiento que, aplicado a un estado coherente de la base de datos nos devuelve a un nuevo estado coherente pero modificado.</a:t>
            </a:r>
          </a:p>
          <a:p>
            <a:pPr>
              <a:buNone/>
            </a:pPr>
            <a:r>
              <a:rPr lang="es-ES" dirty="0" smtClean="0"/>
              <a:t>    AL </a:t>
            </a:r>
            <a:r>
              <a:rPr lang="es-ES" dirty="0" smtClean="0"/>
              <a:t>permitir el acceso concurrente en una base de datos nos encontramos con la posibilidad de bloqueo de la información. Una consecuencia de esto es el </a:t>
            </a:r>
            <a:r>
              <a:rPr lang="es-ES" dirty="0" smtClean="0"/>
              <a:t>interbloqueo </a:t>
            </a:r>
            <a:r>
              <a:rPr lang="es-ES" dirty="0" smtClean="0"/>
              <a:t>(o abrazo), que consiste en que dos o más transacciones se bloquean mutuamente al necesitar una el dato de otra. El sistema gestor tiene que tener la capacidad </a:t>
            </a:r>
            <a:r>
              <a:rPr lang="es-ES" smtClean="0"/>
              <a:t>de </a:t>
            </a:r>
            <a:r>
              <a:rPr lang="es-ES" smtClean="0"/>
              <a:t>eliminar </a:t>
            </a:r>
            <a:r>
              <a:rPr lang="es-ES" dirty="0" smtClean="0"/>
              <a:t>el interbloqueo. La forma más utilizada sería deshacer hasta el inicio alguna de las transacciones . También se puede deshacer la transacción que menos ha modificado la base de datos.</a:t>
            </a:r>
          </a:p>
          <a:p>
            <a:pPr>
              <a:buNone/>
            </a:pPr>
            <a:endParaRPr lang="es-P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PE" dirty="0" smtClean="0"/>
              <a:t>Conceptos básicos de una base de datos:</a:t>
            </a:r>
            <a:endParaRPr lang="es-PE" dirty="0"/>
          </a:p>
        </p:txBody>
      </p:sp>
      <p:sp>
        <p:nvSpPr>
          <p:cNvPr id="3" name="2 Marcador de contenido"/>
          <p:cNvSpPr>
            <a:spLocks noGrp="1"/>
          </p:cNvSpPr>
          <p:nvPr>
            <p:ph idx="1"/>
          </p:nvPr>
        </p:nvSpPr>
        <p:spPr/>
        <p:txBody>
          <a:bodyPr>
            <a:normAutofit lnSpcReduction="10000"/>
          </a:bodyPr>
          <a:lstStyle/>
          <a:p>
            <a:pPr algn="just">
              <a:buNone/>
            </a:pPr>
            <a:r>
              <a:rPr lang="es-PE" b="1" dirty="0" smtClean="0"/>
              <a:t>   Campo</a:t>
            </a:r>
            <a:r>
              <a:rPr lang="es-PE" b="1" dirty="0" smtClean="0"/>
              <a:t>:</a:t>
            </a:r>
            <a:r>
              <a:rPr lang="es-PE" dirty="0" smtClean="0"/>
              <a:t> unidad básica de una base de datos. Un campo puede ser, por ejemplo, el nombre de una persona. Los nombres de los campos, no pueden empezar con espacios en blanco y caracteres especiales. No pueden llevar puntos, ni signos de exclamación o corchetes. Si pueden tener espacios en blanco en el medio. La descripción de un campo, permite aclarar información referida a los nombres del campo. El tipo de campo, permite especificar el tipo de información que </a:t>
            </a:r>
            <a:r>
              <a:rPr lang="es-PE" dirty="0" smtClean="0"/>
              <a:t>cargaremos </a:t>
            </a:r>
            <a:r>
              <a:rPr lang="es-PE" dirty="0" smtClean="0"/>
              <a:t>en dicho campo, esta puede ser:</a:t>
            </a:r>
            <a:endParaRPr lang="es-P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dirty="0"/>
          </a:p>
        </p:txBody>
      </p:sp>
      <p:sp>
        <p:nvSpPr>
          <p:cNvPr id="3" name="2 Marcador de contenido"/>
          <p:cNvSpPr>
            <a:spLocks noGrp="1"/>
          </p:cNvSpPr>
          <p:nvPr>
            <p:ph idx="1"/>
          </p:nvPr>
        </p:nvSpPr>
        <p:spPr>
          <a:xfrm>
            <a:off x="457200" y="714356"/>
            <a:ext cx="8229600" cy="5610244"/>
          </a:xfrm>
        </p:spPr>
        <p:txBody>
          <a:bodyPr>
            <a:normAutofit fontScale="85000" lnSpcReduction="20000"/>
          </a:bodyPr>
          <a:lstStyle/>
          <a:p>
            <a:endParaRPr lang="es-PE" dirty="0" smtClean="0"/>
          </a:p>
          <a:p>
            <a:r>
              <a:rPr lang="es-PE" b="1" dirty="0" smtClean="0"/>
              <a:t>Texto: </a:t>
            </a:r>
            <a:r>
              <a:rPr lang="es-PE" dirty="0" smtClean="0"/>
              <a:t>para introducir cadenas de caracteres hasta un máximo de 255</a:t>
            </a:r>
          </a:p>
          <a:p>
            <a:r>
              <a:rPr lang="es-PE" b="1" dirty="0" smtClean="0"/>
              <a:t>Memo: </a:t>
            </a:r>
            <a:r>
              <a:rPr lang="es-PE" dirty="0" smtClean="0"/>
              <a:t>para introducir un texto extenso. Hasta 65.535 caracteres</a:t>
            </a:r>
          </a:p>
          <a:p>
            <a:r>
              <a:rPr lang="es-PE" b="1" dirty="0" smtClean="0"/>
              <a:t>Numérico: </a:t>
            </a:r>
            <a:r>
              <a:rPr lang="es-PE" dirty="0" smtClean="0"/>
              <a:t>para introducir números</a:t>
            </a:r>
          </a:p>
          <a:p>
            <a:r>
              <a:rPr lang="es-PE" b="1" dirty="0" smtClean="0"/>
              <a:t>Fecha/Hora: </a:t>
            </a:r>
            <a:r>
              <a:rPr lang="es-PE" dirty="0" smtClean="0"/>
              <a:t>para introducir datos en formato fecha u hora</a:t>
            </a:r>
          </a:p>
          <a:p>
            <a:r>
              <a:rPr lang="es-PE" b="1" dirty="0" smtClean="0"/>
              <a:t>Moneda: </a:t>
            </a:r>
            <a:r>
              <a:rPr lang="es-PE" dirty="0" smtClean="0"/>
              <a:t>para </a:t>
            </a:r>
            <a:r>
              <a:rPr lang="es-PE" dirty="0" smtClean="0"/>
              <a:t>introducir datos en formato número y con el signo monetario </a:t>
            </a:r>
          </a:p>
          <a:p>
            <a:r>
              <a:rPr lang="es-PE" b="1" dirty="0" smtClean="0"/>
              <a:t>Autonumérico: </a:t>
            </a:r>
            <a:r>
              <a:rPr lang="es-PE" dirty="0" smtClean="0"/>
              <a:t>en este tipo de campo, Access numera automáticamente el contenido</a:t>
            </a:r>
          </a:p>
          <a:p>
            <a:r>
              <a:rPr lang="es-PE" b="1" dirty="0" smtClean="0"/>
              <a:t>Sí/No: </a:t>
            </a:r>
            <a:r>
              <a:rPr lang="es-PE" dirty="0" smtClean="0"/>
              <a:t>campo lógico. Este tipo de campo es sólo si queremos un contenido del tipo Sí/No, Verdadero/Falso, etc.</a:t>
            </a:r>
          </a:p>
          <a:p>
            <a:r>
              <a:rPr lang="es-PE" b="1" dirty="0" smtClean="0"/>
              <a:t>Objeto OLE:</a:t>
            </a:r>
            <a:r>
              <a:rPr lang="es-PE" dirty="0" smtClean="0"/>
              <a:t>para introducir una foto, gráfico, hoja de cálculo, sonido, etc.</a:t>
            </a:r>
          </a:p>
          <a:p>
            <a:r>
              <a:rPr lang="es-PE" b="1" dirty="0" smtClean="0"/>
              <a:t>Hipervínculo:</a:t>
            </a:r>
            <a:r>
              <a:rPr lang="es-PE" dirty="0" smtClean="0"/>
              <a:t>podemos definir un enlace a una página Web </a:t>
            </a:r>
          </a:p>
          <a:p>
            <a:r>
              <a:rPr lang="es-PE" b="1" dirty="0" smtClean="0"/>
              <a:t>Asistente para búsquedas: </a:t>
            </a:r>
            <a:r>
              <a:rPr lang="es-PE" dirty="0" smtClean="0"/>
              <a:t>crea un campo que permite elegir un </a:t>
            </a:r>
            <a:r>
              <a:rPr lang="es-PE" dirty="0" smtClean="0"/>
              <a:t>valor de </a:t>
            </a:r>
            <a:r>
              <a:rPr lang="es-PE" dirty="0" smtClean="0"/>
              <a:t>otra tabla o de una lista de valores mediante un cuadro de lista o un cuadro combinado. </a:t>
            </a:r>
          </a:p>
          <a:p>
            <a:pPr>
              <a:buNone/>
            </a:pPr>
            <a:endParaRPr lang="es-PE"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a:xfrm>
            <a:off x="457200" y="714356"/>
            <a:ext cx="8229600" cy="5610244"/>
          </a:xfrm>
        </p:spPr>
        <p:txBody>
          <a:bodyPr>
            <a:normAutofit fontScale="92500"/>
          </a:bodyPr>
          <a:lstStyle/>
          <a:p>
            <a:pPr algn="just">
              <a:buNone/>
            </a:pPr>
            <a:r>
              <a:rPr lang="es-PE" b="1" dirty="0" smtClean="0"/>
              <a:t>    Registro</a:t>
            </a:r>
            <a:r>
              <a:rPr lang="es-PE" dirty="0" smtClean="0"/>
              <a:t>: es el conjunto de información referida a una misma persona u objeto. Un registro vendría a ser algo así como una ficha.</a:t>
            </a:r>
          </a:p>
          <a:p>
            <a:pPr algn="just">
              <a:buNone/>
            </a:pPr>
            <a:r>
              <a:rPr lang="es-PE" dirty="0" smtClean="0"/>
              <a:t>    </a:t>
            </a:r>
          </a:p>
          <a:p>
            <a:pPr algn="just">
              <a:buNone/>
            </a:pPr>
            <a:r>
              <a:rPr lang="es-PE" dirty="0" smtClean="0"/>
              <a:t> </a:t>
            </a:r>
            <a:r>
              <a:rPr lang="es-PE" dirty="0" smtClean="0"/>
              <a:t>  </a:t>
            </a:r>
            <a:r>
              <a:rPr lang="es-PE" b="1" dirty="0" smtClean="0"/>
              <a:t>Campo </a:t>
            </a:r>
            <a:r>
              <a:rPr lang="es-PE" b="1" dirty="0" smtClean="0"/>
              <a:t>clave: </a:t>
            </a:r>
            <a:r>
              <a:rPr lang="es-PE" dirty="0" smtClean="0"/>
              <a:t>campo que permite identificar y localizar un registro de manera ágil y organizada</a:t>
            </a:r>
            <a:r>
              <a:rPr lang="es-PE" dirty="0" smtClean="0"/>
              <a:t>.</a:t>
            </a:r>
          </a:p>
          <a:p>
            <a:pPr algn="just">
              <a:buNone/>
            </a:pPr>
            <a:endParaRPr lang="es-PE" dirty="0" smtClean="0"/>
          </a:p>
          <a:p>
            <a:pPr algn="just">
              <a:buNone/>
            </a:pPr>
            <a:r>
              <a:rPr lang="es-PE" dirty="0" smtClean="0"/>
              <a:t>    La </a:t>
            </a:r>
            <a:r>
              <a:rPr lang="es-PE" dirty="0" smtClean="0"/>
              <a:t>arquitectura relacional </a:t>
            </a:r>
            <a:r>
              <a:rPr lang="es-PE" dirty="0" smtClean="0"/>
              <a:t>de una base de datos se </a:t>
            </a:r>
            <a:r>
              <a:rPr lang="es-PE" dirty="0" smtClean="0"/>
              <a:t>puede expresar en términos de tres niveles de abstracción: </a:t>
            </a:r>
          </a:p>
          <a:p>
            <a:pPr algn="just">
              <a:buNone/>
            </a:pPr>
            <a:endParaRPr lang="es-PE" dirty="0" smtClean="0"/>
          </a:p>
          <a:p>
            <a:pPr algn="just">
              <a:buNone/>
            </a:pPr>
            <a:r>
              <a:rPr lang="es-PE" dirty="0" smtClean="0"/>
              <a:t>1.-Nivel interno, </a:t>
            </a:r>
          </a:p>
          <a:p>
            <a:pPr algn="just">
              <a:buNone/>
            </a:pPr>
            <a:r>
              <a:rPr lang="es-PE" dirty="0" smtClean="0"/>
              <a:t>2.-Conceptual </a:t>
            </a:r>
          </a:p>
          <a:p>
            <a:pPr algn="just">
              <a:buNone/>
            </a:pPr>
            <a:r>
              <a:rPr lang="es-PE" dirty="0" smtClean="0"/>
              <a:t>3</a:t>
            </a:r>
            <a:r>
              <a:rPr lang="es-PE" dirty="0" smtClean="0"/>
              <a:t>.-Nivel Externo</a:t>
            </a:r>
            <a:endParaRPr lang="es-PE" dirty="0" smtClean="0"/>
          </a:p>
          <a:p>
            <a:pPr>
              <a:buNone/>
            </a:pPr>
            <a:endParaRPr lang="es-P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a:xfrm>
            <a:off x="457200" y="714356"/>
            <a:ext cx="8229600" cy="5610244"/>
          </a:xfrm>
        </p:spPr>
        <p:txBody>
          <a:bodyPr/>
          <a:lstStyle/>
          <a:p>
            <a:pPr>
              <a:buNone/>
            </a:pPr>
            <a:r>
              <a:rPr lang="es-PE" dirty="0" smtClean="0"/>
              <a:t>.</a:t>
            </a:r>
            <a:endParaRPr lang="es-PE" dirty="0"/>
          </a:p>
        </p:txBody>
      </p:sp>
      <p:pic>
        <p:nvPicPr>
          <p:cNvPr id="1026" name="Picture 2"/>
          <p:cNvPicPr>
            <a:picLocks noChangeAspect="1" noChangeArrowheads="1"/>
          </p:cNvPicPr>
          <p:nvPr/>
        </p:nvPicPr>
        <p:blipFill>
          <a:blip r:embed="rId2"/>
          <a:srcRect/>
          <a:stretch>
            <a:fillRect/>
          </a:stretch>
        </p:blipFill>
        <p:spPr bwMode="auto">
          <a:xfrm>
            <a:off x="1876425" y="1357313"/>
            <a:ext cx="5391150" cy="4143375"/>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a:xfrm>
            <a:off x="457200" y="714356"/>
            <a:ext cx="8229600" cy="5610244"/>
          </a:xfrm>
        </p:spPr>
        <p:txBody>
          <a:bodyPr/>
          <a:lstStyle/>
          <a:p>
            <a:pPr>
              <a:buNone/>
            </a:pPr>
            <a:r>
              <a:rPr lang="es-PE" b="1" dirty="0" smtClean="0"/>
              <a:t>Nivel interno</a:t>
            </a:r>
          </a:p>
          <a:p>
            <a:pPr>
              <a:buNone/>
            </a:pPr>
            <a:r>
              <a:rPr lang="es-PE" dirty="0" smtClean="0"/>
              <a:t>Estructura física de almacenamiento</a:t>
            </a:r>
          </a:p>
          <a:p>
            <a:pPr>
              <a:buNone/>
            </a:pPr>
            <a:r>
              <a:rPr lang="es-PE" dirty="0" smtClean="0"/>
              <a:t>Todos los detalles de cómo el </a:t>
            </a:r>
            <a:r>
              <a:rPr lang="es-PE" dirty="0" smtClean="0"/>
              <a:t>DBMS utiliza: </a:t>
            </a:r>
          </a:p>
          <a:p>
            <a:pPr>
              <a:buNone/>
            </a:pPr>
            <a:r>
              <a:rPr lang="es-PE" dirty="0" smtClean="0"/>
              <a:t>	E</a:t>
            </a:r>
            <a:r>
              <a:rPr lang="es-PE" dirty="0" smtClean="0"/>
              <a:t>l </a:t>
            </a:r>
            <a:r>
              <a:rPr lang="es-PE" dirty="0" smtClean="0"/>
              <a:t>disco duro</a:t>
            </a:r>
          </a:p>
          <a:p>
            <a:pPr>
              <a:buNone/>
            </a:pPr>
            <a:r>
              <a:rPr lang="es-PE" dirty="0" smtClean="0"/>
              <a:t>	La </a:t>
            </a:r>
            <a:r>
              <a:rPr lang="es-PE" dirty="0" smtClean="0"/>
              <a:t>memoria, etc.</a:t>
            </a:r>
          </a:p>
          <a:p>
            <a:pPr>
              <a:buNone/>
            </a:pPr>
            <a:r>
              <a:rPr lang="es-PE" dirty="0" smtClean="0"/>
              <a:t>Tema </a:t>
            </a:r>
            <a:r>
              <a:rPr lang="es-PE" dirty="0" smtClean="0"/>
              <a:t>principal</a:t>
            </a:r>
          </a:p>
          <a:p>
            <a:pPr>
              <a:buNone/>
            </a:pPr>
            <a:r>
              <a:rPr lang="es-PE" dirty="0" smtClean="0"/>
              <a:t>	El </a:t>
            </a:r>
            <a:r>
              <a:rPr lang="es-PE" dirty="0" smtClean="0"/>
              <a:t>sistema debe ser rápido en responder </a:t>
            </a:r>
            <a:r>
              <a:rPr lang="es-PE" dirty="0" smtClean="0"/>
              <a:t>y eficiente </a:t>
            </a:r>
            <a:r>
              <a:rPr lang="es-PE" dirty="0" smtClean="0"/>
              <a:t>en el uso de espacio</a:t>
            </a:r>
          </a:p>
          <a:p>
            <a:pPr>
              <a:buNone/>
            </a:pPr>
            <a:r>
              <a:rPr lang="es-PE" dirty="0" smtClean="0"/>
              <a:t>Administrador de la base de datos</a:t>
            </a:r>
            <a:endParaRPr lang="es-PE"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dirty="0"/>
          </a:p>
        </p:txBody>
      </p:sp>
      <p:sp>
        <p:nvSpPr>
          <p:cNvPr id="3" name="2 Marcador de contenido"/>
          <p:cNvSpPr>
            <a:spLocks noGrp="1"/>
          </p:cNvSpPr>
          <p:nvPr>
            <p:ph idx="1"/>
          </p:nvPr>
        </p:nvSpPr>
        <p:spPr>
          <a:xfrm>
            <a:off x="457200" y="642918"/>
            <a:ext cx="8229600" cy="5681682"/>
          </a:xfrm>
        </p:spPr>
        <p:txBody>
          <a:bodyPr/>
          <a:lstStyle/>
          <a:p>
            <a:pPr>
              <a:buNone/>
            </a:pPr>
            <a:r>
              <a:rPr lang="es-PE" b="1" dirty="0" smtClean="0"/>
              <a:t>Nivel conceptual</a:t>
            </a:r>
          </a:p>
          <a:p>
            <a:pPr>
              <a:buNone/>
            </a:pPr>
            <a:r>
              <a:rPr lang="es-PE" dirty="0" smtClean="0"/>
              <a:t>Estructura </a:t>
            </a:r>
            <a:r>
              <a:rPr lang="es-PE" dirty="0" smtClean="0"/>
              <a:t>lógica de almacenamiento</a:t>
            </a:r>
          </a:p>
          <a:p>
            <a:pPr>
              <a:buNone/>
            </a:pPr>
            <a:r>
              <a:rPr lang="es-PE" dirty="0" smtClean="0"/>
              <a:t>Diseño conceptual de la base de datos</a:t>
            </a:r>
          </a:p>
          <a:p>
            <a:pPr>
              <a:buNone/>
            </a:pPr>
            <a:r>
              <a:rPr lang="es-PE" dirty="0" smtClean="0"/>
              <a:t>	Tablas</a:t>
            </a:r>
            <a:r>
              <a:rPr lang="es-PE" dirty="0" smtClean="0"/>
              <a:t>, columnas, etc.</a:t>
            </a:r>
          </a:p>
          <a:p>
            <a:pPr>
              <a:buNone/>
            </a:pPr>
            <a:r>
              <a:rPr lang="es-PE" dirty="0" smtClean="0"/>
              <a:t>Tema principal</a:t>
            </a:r>
          </a:p>
          <a:p>
            <a:pPr>
              <a:buNone/>
            </a:pPr>
            <a:r>
              <a:rPr lang="es-PE" dirty="0" smtClean="0"/>
              <a:t>   El </a:t>
            </a:r>
            <a:r>
              <a:rPr lang="es-PE" dirty="0" smtClean="0"/>
              <a:t>diseño debe reflejar conceptualmente el</a:t>
            </a:r>
          </a:p>
          <a:p>
            <a:pPr>
              <a:buNone/>
            </a:pPr>
            <a:r>
              <a:rPr lang="es-PE" dirty="0" smtClean="0"/>
              <a:t>   problema </a:t>
            </a:r>
            <a:r>
              <a:rPr lang="es-PE" dirty="0" smtClean="0"/>
              <a:t>a modelar</a:t>
            </a:r>
          </a:p>
          <a:p>
            <a:pPr>
              <a:buNone/>
            </a:pPr>
            <a:r>
              <a:rPr lang="es-PE" dirty="0" smtClean="0"/>
              <a:t>Administradores de datos</a:t>
            </a:r>
            <a:endParaRPr lang="es-PE"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a:xfrm>
            <a:off x="457200" y="714356"/>
            <a:ext cx="8229600" cy="5610244"/>
          </a:xfrm>
        </p:spPr>
        <p:txBody>
          <a:bodyPr/>
          <a:lstStyle/>
          <a:p>
            <a:pPr>
              <a:buNone/>
            </a:pPr>
            <a:r>
              <a:rPr lang="es-PE" b="1" dirty="0" smtClean="0"/>
              <a:t>Nivel externo</a:t>
            </a:r>
          </a:p>
          <a:p>
            <a:pPr>
              <a:buNone/>
            </a:pPr>
            <a:endParaRPr lang="es-PE" dirty="0" smtClean="0"/>
          </a:p>
          <a:p>
            <a:pPr>
              <a:buNone/>
            </a:pPr>
            <a:r>
              <a:rPr lang="es-PE" dirty="0" smtClean="0"/>
              <a:t>Vistas </a:t>
            </a:r>
            <a:r>
              <a:rPr lang="es-PE" dirty="0" smtClean="0"/>
              <a:t>sobre las tablas</a:t>
            </a:r>
          </a:p>
          <a:p>
            <a:pPr>
              <a:buNone/>
            </a:pPr>
            <a:r>
              <a:rPr lang="es-PE" dirty="0" smtClean="0"/>
              <a:t>Requiere sólo acceso parcial a los datos</a:t>
            </a:r>
          </a:p>
          <a:p>
            <a:pPr>
              <a:buNone/>
            </a:pPr>
            <a:r>
              <a:rPr lang="es-PE" dirty="0" smtClean="0"/>
              <a:t>Público objetivo</a:t>
            </a:r>
          </a:p>
          <a:p>
            <a:pPr>
              <a:buNone/>
            </a:pPr>
            <a:r>
              <a:rPr lang="es-PE" dirty="0" smtClean="0"/>
              <a:t>	Desarrolladores </a:t>
            </a:r>
            <a:r>
              <a:rPr lang="es-PE" dirty="0" smtClean="0"/>
              <a:t>de aplicaciones</a:t>
            </a:r>
          </a:p>
          <a:p>
            <a:pPr>
              <a:buNone/>
            </a:pPr>
            <a:r>
              <a:rPr lang="es-PE" dirty="0" smtClean="0"/>
              <a:t>	Usuarios </a:t>
            </a:r>
            <a:r>
              <a:rPr lang="es-PE" dirty="0" smtClean="0"/>
              <a:t>finales</a:t>
            </a:r>
          </a:p>
          <a:p>
            <a:pPr>
              <a:buNone/>
            </a:pPr>
            <a:r>
              <a:rPr lang="es-PE" dirty="0" smtClean="0"/>
              <a:t>Tema principal</a:t>
            </a:r>
          </a:p>
          <a:p>
            <a:pPr>
              <a:buNone/>
            </a:pPr>
            <a:r>
              <a:rPr lang="es-PE" dirty="0" smtClean="0"/>
              <a:t>	Cada </a:t>
            </a:r>
            <a:r>
              <a:rPr lang="es-PE" dirty="0" smtClean="0"/>
              <a:t>vista debe reflejar adecuadamente la</a:t>
            </a:r>
          </a:p>
          <a:p>
            <a:pPr>
              <a:buNone/>
            </a:pPr>
            <a:r>
              <a:rPr lang="es-PE" dirty="0" smtClean="0"/>
              <a:t>	parte </a:t>
            </a:r>
            <a:r>
              <a:rPr lang="es-PE" dirty="0" smtClean="0"/>
              <a:t>de los datos que interesa a cada uno</a:t>
            </a:r>
            <a:endParaRPr lang="es-PE"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724648"/>
          </a:xfrm>
        </p:spPr>
        <p:txBody>
          <a:bodyPr>
            <a:normAutofit/>
          </a:bodyPr>
          <a:lstStyle/>
          <a:p>
            <a:r>
              <a:rPr lang="es-ES" sz="4000" dirty="0" smtClean="0">
                <a:solidFill>
                  <a:srgbClr val="002060"/>
                </a:solidFill>
              </a:rPr>
              <a:t>FUNCIONES DE UN DBMS</a:t>
            </a:r>
            <a:endParaRPr lang="es-PE" sz="4000" dirty="0">
              <a:solidFill>
                <a:srgbClr val="002060"/>
              </a:solidFill>
            </a:endParaRPr>
          </a:p>
        </p:txBody>
      </p:sp>
      <p:sp>
        <p:nvSpPr>
          <p:cNvPr id="3" name="2 Marcador de contenido"/>
          <p:cNvSpPr>
            <a:spLocks noGrp="1"/>
          </p:cNvSpPr>
          <p:nvPr>
            <p:ph idx="1"/>
          </p:nvPr>
        </p:nvSpPr>
        <p:spPr>
          <a:xfrm>
            <a:off x="457200" y="1714488"/>
            <a:ext cx="8229600" cy="4610112"/>
          </a:xfrm>
        </p:spPr>
        <p:txBody>
          <a:bodyPr>
            <a:normAutofit fontScale="92500" lnSpcReduction="10000"/>
          </a:bodyPr>
          <a:lstStyle/>
          <a:p>
            <a:pPr algn="just">
              <a:buNone/>
            </a:pPr>
            <a:r>
              <a:rPr lang="es-ES" b="1" dirty="0" smtClean="0"/>
              <a:t>SEGURIDAD E INTEGRIDAD DE DATOS</a:t>
            </a:r>
          </a:p>
          <a:p>
            <a:pPr lvl="0" algn="just">
              <a:buNone/>
            </a:pPr>
            <a:r>
              <a:rPr lang="es-ES" dirty="0" smtClean="0"/>
              <a:t>    - </a:t>
            </a:r>
            <a:r>
              <a:rPr lang="es-ES" dirty="0" smtClean="0"/>
              <a:t>Control de usuario</a:t>
            </a:r>
          </a:p>
          <a:p>
            <a:pPr lvl="0" algn="just">
              <a:buNone/>
            </a:pPr>
            <a:r>
              <a:rPr lang="es-ES" dirty="0" smtClean="0"/>
              <a:t>    - Validación </a:t>
            </a:r>
            <a:r>
              <a:rPr lang="es-ES" dirty="0" smtClean="0"/>
              <a:t>de </a:t>
            </a:r>
            <a:r>
              <a:rPr lang="es-ES" dirty="0" smtClean="0"/>
              <a:t>operaciones</a:t>
            </a:r>
          </a:p>
          <a:p>
            <a:pPr lvl="0" algn="just">
              <a:buNone/>
            </a:pPr>
            <a:r>
              <a:rPr lang="es-ES" dirty="0" smtClean="0"/>
              <a:t> </a:t>
            </a:r>
            <a:r>
              <a:rPr lang="es-ES" dirty="0" smtClean="0"/>
              <a:t>   - Control </a:t>
            </a:r>
            <a:r>
              <a:rPr lang="es-ES" dirty="0" smtClean="0"/>
              <a:t>de acceso y fallos: Se asigna a cada usuario una contraseña. Para diferenciar las vistas y proteger los datos se </a:t>
            </a:r>
            <a:r>
              <a:rPr lang="es-ES" dirty="0" smtClean="0"/>
              <a:t>en cripta, </a:t>
            </a:r>
            <a:r>
              <a:rPr lang="es-ES" dirty="0" smtClean="0"/>
              <a:t>cifra o </a:t>
            </a:r>
            <a:r>
              <a:rPr lang="es-ES" dirty="0" smtClean="0"/>
              <a:t>codifica </a:t>
            </a:r>
            <a:r>
              <a:rPr lang="es-ES" dirty="0" smtClean="0"/>
              <a:t>la información. En caso de fallo se logra salvar los datos mediante copias de seguridad. Estas backup pueden hacerse de distintas formas. El proceso es costoso, son copias totales que implican paralizar el sistema. Otra posibilidad es hacer una copia incremental, que es la que copia la última parte de la base de datos que ha cambiado</a:t>
            </a:r>
          </a:p>
          <a:p>
            <a:pPr>
              <a:buNone/>
            </a:pPr>
            <a:endParaRPr lang="es-PE"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80</TotalTime>
  <Words>784</Words>
  <Application>Microsoft Office PowerPoint</Application>
  <PresentationFormat>Presentación en pantalla (4:3)</PresentationFormat>
  <Paragraphs>64</Paragraphs>
  <Slides>10</Slides>
  <Notes>0</Notes>
  <HiddenSlides>0</HiddenSlides>
  <MMClips>0</MMClips>
  <ScaleCrop>false</ScaleCrop>
  <HeadingPairs>
    <vt:vector size="4" baseType="variant">
      <vt:variant>
        <vt:lpstr>Tema</vt:lpstr>
      </vt:variant>
      <vt:variant>
        <vt:i4>1</vt:i4>
      </vt:variant>
      <vt:variant>
        <vt:lpstr>Títulos de diapositiva</vt:lpstr>
      </vt:variant>
      <vt:variant>
        <vt:i4>10</vt:i4>
      </vt:variant>
    </vt:vector>
  </HeadingPairs>
  <TitlesOfParts>
    <vt:vector size="11" baseType="lpstr">
      <vt:lpstr>Flujo</vt:lpstr>
      <vt:lpstr>CREACION DE TABLAS</vt:lpstr>
      <vt:lpstr>Conceptos básicos de una base de datos:</vt:lpstr>
      <vt:lpstr>Diapositiva 3</vt:lpstr>
      <vt:lpstr>Diapositiva 4</vt:lpstr>
      <vt:lpstr>Diapositiva 5</vt:lpstr>
      <vt:lpstr>Diapositiva 6</vt:lpstr>
      <vt:lpstr>Diapositiva 7</vt:lpstr>
      <vt:lpstr>Diapositiva 8</vt:lpstr>
      <vt:lpstr>FUNCIONES DE UN DBMS</vt:lpstr>
      <vt:lpstr>Diapositiva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INTRODUCCION AL UML</dc:title>
  <dc:creator>XP</dc:creator>
  <cp:lastModifiedBy>XP</cp:lastModifiedBy>
  <cp:revision>10</cp:revision>
  <dcterms:created xsi:type="dcterms:W3CDTF">2010-06-11T16:35:50Z</dcterms:created>
  <dcterms:modified xsi:type="dcterms:W3CDTF">2010-07-03T01:13:56Z</dcterms:modified>
</cp:coreProperties>
</file>