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02/07/2010</a:t>
            </a:fld>
            <a:endParaRPr lang="es-PE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02/07/2010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02/07/2010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02/07/2010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02/07/2010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02/07/2010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02/07/2010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02/07/2010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02/07/2010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02/07/2010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B1EDA-EBF1-4A3E-8E36-A5C32EAD0E6B}" type="datetimeFigureOut">
              <a:rPr lang="es-PE" smtClean="0"/>
              <a:pPr/>
              <a:t>02/07/2010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E8B1EDA-EBF1-4A3E-8E36-A5C32EAD0E6B}" type="datetimeFigureOut">
              <a:rPr lang="es-PE" smtClean="0"/>
              <a:pPr/>
              <a:t>02/07/2010</a:t>
            </a:fld>
            <a:endParaRPr lang="es-PE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4286589-47A0-48B5-A848-AE6E0F9A3AFD}" type="slidenum">
              <a:rPr lang="es-PE" smtClean="0"/>
              <a:pPr/>
              <a:t>‹Nº›</a:t>
            </a:fld>
            <a:endParaRPr lang="es-PE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785817"/>
          </a:xfrm>
        </p:spPr>
        <p:txBody>
          <a:bodyPr>
            <a:normAutofit/>
          </a:bodyPr>
          <a:lstStyle/>
          <a:p>
            <a:r>
              <a:rPr lang="es-PE" sz="4000" dirty="0" smtClean="0"/>
              <a:t>CREACION DE UNA BASE DE DATOS</a:t>
            </a:r>
            <a:endParaRPr lang="es-PE" sz="40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928662" y="1571612"/>
            <a:ext cx="7358114" cy="4500594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s-PE" sz="3900" b="1" dirty="0" smtClean="0">
                <a:latin typeface="Times New Roman" pitchFamily="18" charset="0"/>
                <a:cs typeface="Times New Roman" pitchFamily="18" charset="0"/>
              </a:rPr>
              <a:t>1.-BASES DE DATOS</a:t>
            </a:r>
          </a:p>
          <a:p>
            <a:pPr algn="l"/>
            <a:r>
              <a:rPr lang="es-PE" i="1" dirty="0" smtClean="0"/>
              <a:t>Base de datos: Es recopilación de información relacionada con un tema o un propósito particular.</a:t>
            </a:r>
          </a:p>
          <a:p>
            <a:pPr algn="l"/>
            <a:r>
              <a:rPr lang="es-PE" dirty="0" smtClean="0"/>
              <a:t>· Un conjunto de registros y archivos organizados para un uso determinado.</a:t>
            </a:r>
          </a:p>
          <a:p>
            <a:pPr algn="l"/>
            <a:endParaRPr lang="es-PE" dirty="0" smtClean="0"/>
          </a:p>
          <a:p>
            <a:pPr algn="l"/>
            <a:r>
              <a:rPr lang="es-PE" dirty="0" smtClean="0"/>
              <a:t>Ejemplos:</a:t>
            </a:r>
          </a:p>
          <a:p>
            <a:pPr algn="l"/>
            <a:r>
              <a:rPr lang="es-PE" dirty="0" smtClean="0"/>
              <a:t>Videoclub: Socios.</a:t>
            </a:r>
          </a:p>
          <a:p>
            <a:pPr algn="l"/>
            <a:r>
              <a:rPr lang="es-PE" dirty="0" smtClean="0"/>
              <a:t>Películas, DVD, fotos, PSX, PSX2, X−Box. Etcétera.</a:t>
            </a:r>
          </a:p>
          <a:p>
            <a:pPr algn="l"/>
            <a:r>
              <a:rPr lang="es-PE" dirty="0" smtClean="0"/>
              <a:t>Biblioteca.</a:t>
            </a:r>
          </a:p>
          <a:p>
            <a:pPr algn="l"/>
            <a:r>
              <a:rPr lang="es-PE" dirty="0" smtClean="0"/>
              <a:t>Listín Telefónico: Agenda.</a:t>
            </a:r>
          </a:p>
          <a:p>
            <a:pPr algn="l"/>
            <a:r>
              <a:rPr lang="es-PE" dirty="0" smtClean="0"/>
              <a:t>Enciclopedia.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pPr>
              <a:buNone/>
            </a:pPr>
            <a:r>
              <a:rPr lang="es-PE" dirty="0" smtClean="0"/>
              <a:t>−Pondré una </a:t>
            </a:r>
            <a:r>
              <a:rPr lang="es-PE" b="1" dirty="0" smtClean="0"/>
              <a:t>S cuando un elemento de la tabla general puede pertenecer a varias tablas especializadas.</a:t>
            </a:r>
          </a:p>
          <a:p>
            <a:pPr>
              <a:buNone/>
            </a:pPr>
            <a:r>
              <a:rPr lang="es-PE" dirty="0" smtClean="0"/>
              <a:t>−Pondré </a:t>
            </a:r>
            <a:r>
              <a:rPr lang="es-PE" b="1" dirty="0" smtClean="0"/>
              <a:t>D cuando un elemento de la tabla general solo puede pertenecer a una tabla especializada</a:t>
            </a:r>
            <a:endParaRPr lang="es-PE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 smtClean="0">
                <a:solidFill>
                  <a:srgbClr val="002060"/>
                </a:solidFill>
              </a:rPr>
              <a:t>Programas de aplicación de base de datos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PE" dirty="0" smtClean="0"/>
              <a:t>1.-MS Access: Automatizar </a:t>
            </a:r>
            <a:r>
              <a:rPr lang="es-PE" dirty="0" smtClean="0"/>
              <a:t>bases de datos, escribir sus propias funciones y procedimientos, personalizar menús y barras de herramientas, además conectar aplicaciones al Web </a:t>
            </a:r>
            <a:r>
              <a:rPr lang="es-PE" dirty="0" smtClean="0"/>
              <a:t>.</a:t>
            </a:r>
          </a:p>
          <a:p>
            <a:pPr>
              <a:buNone/>
            </a:pPr>
            <a:r>
              <a:rPr lang="pt-BR" dirty="0" smtClean="0"/>
              <a:t>2.-Microsoft </a:t>
            </a:r>
            <a:r>
              <a:rPr lang="pt-BR" dirty="0" smtClean="0"/>
              <a:t>SQL </a:t>
            </a:r>
            <a:r>
              <a:rPr lang="pt-BR" dirty="0" smtClean="0"/>
              <a:t>Server:Gestor </a:t>
            </a:r>
            <a:r>
              <a:rPr lang="pt-BR" dirty="0" smtClean="0"/>
              <a:t>de Bases de </a:t>
            </a:r>
            <a:r>
              <a:rPr lang="pt-BR" dirty="0" err="1" smtClean="0"/>
              <a:t>Datos</a:t>
            </a:r>
            <a:r>
              <a:rPr lang="pt-BR" dirty="0" smtClean="0"/>
              <a:t> (</a:t>
            </a:r>
            <a:r>
              <a:rPr lang="pt-BR" dirty="0" smtClean="0"/>
              <a:t>Servidor.</a:t>
            </a:r>
          </a:p>
          <a:p>
            <a:pPr>
              <a:buNone/>
            </a:pPr>
            <a:r>
              <a:rPr lang="pt-BR" dirty="0" smtClean="0"/>
              <a:t>3.-Sybase </a:t>
            </a:r>
            <a:r>
              <a:rPr lang="pt-BR" dirty="0" err="1" smtClean="0"/>
              <a:t>Adaptive</a:t>
            </a:r>
            <a:r>
              <a:rPr lang="pt-BR" dirty="0" smtClean="0"/>
              <a:t> </a:t>
            </a:r>
            <a:r>
              <a:rPr lang="pt-BR" dirty="0" smtClean="0"/>
              <a:t>Server:Gestor </a:t>
            </a:r>
            <a:r>
              <a:rPr lang="pt-BR" dirty="0" smtClean="0"/>
              <a:t>de Bases de </a:t>
            </a:r>
            <a:r>
              <a:rPr lang="pt-BR" dirty="0" err="1" smtClean="0"/>
              <a:t>Datos</a:t>
            </a:r>
            <a:r>
              <a:rPr lang="pt-BR" dirty="0" smtClean="0"/>
              <a:t> (Servidor) </a:t>
            </a:r>
            <a:endParaRPr lang="es-P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pPr>
              <a:buNone/>
            </a:pPr>
            <a:r>
              <a:rPr lang="es-PE" dirty="0" smtClean="0"/>
              <a:t>La información se divide en tablas </a:t>
            </a:r>
            <a:endParaRPr lang="es-PE" dirty="0" smtClean="0"/>
          </a:p>
          <a:p>
            <a:pPr>
              <a:buNone/>
            </a:pPr>
            <a:endParaRPr lang="es-PE" dirty="0" smtClean="0"/>
          </a:p>
          <a:p>
            <a:pPr>
              <a:buNone/>
            </a:pPr>
            <a:r>
              <a:rPr lang="es-PE" dirty="0" smtClean="0"/>
              <a:t>−Hay dos tipos de Bases de Datos</a:t>
            </a:r>
            <a:r>
              <a:rPr lang="es-PE" dirty="0" smtClean="0"/>
              <a:t>:</a:t>
            </a:r>
          </a:p>
          <a:p>
            <a:pPr>
              <a:buNone/>
            </a:pPr>
            <a:endParaRPr lang="es-PE" dirty="0" smtClean="0"/>
          </a:p>
          <a:p>
            <a:pPr>
              <a:buNone/>
            </a:pPr>
            <a:r>
              <a:rPr lang="es-PE" dirty="0" smtClean="0"/>
              <a:t>1.−Bases de datos simples: solo tienen una tabla. Ej.: Agenda</a:t>
            </a:r>
            <a:r>
              <a:rPr lang="es-PE" dirty="0" smtClean="0"/>
              <a:t>.</a:t>
            </a:r>
          </a:p>
          <a:p>
            <a:pPr>
              <a:buNone/>
            </a:pPr>
            <a:endParaRPr lang="es-PE" dirty="0" smtClean="0"/>
          </a:p>
          <a:p>
            <a:pPr>
              <a:buNone/>
            </a:pPr>
            <a:r>
              <a:rPr lang="es-PE" dirty="0" smtClean="0"/>
              <a:t>2.−Bases de datos compuestas: tiene más de una tabla. Ej.: Empresas, Videoclubes</a:t>
            </a:r>
            <a:r>
              <a:rPr lang="es-PE" dirty="0" smtClean="0"/>
              <a:t>.</a:t>
            </a:r>
          </a:p>
          <a:p>
            <a:pPr>
              <a:buNone/>
            </a:pPr>
            <a:endParaRPr lang="es-PE" dirty="0" smtClean="0"/>
          </a:p>
          <a:p>
            <a:pPr>
              <a:buNone/>
            </a:pPr>
            <a:r>
              <a:rPr lang="es-PE" dirty="0" smtClean="0"/>
              <a:t>−En las BD compuestas es imprescindible RELACIONAR las tablas.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 smtClean="0">
                <a:solidFill>
                  <a:srgbClr val="002060"/>
                </a:solidFill>
              </a:rPr>
              <a:t>2.</a:t>
            </a:r>
            <a:r>
              <a:rPr lang="es-PE" b="1" dirty="0" smtClean="0">
                <a:solidFill>
                  <a:srgbClr val="002060"/>
                </a:solidFill>
              </a:rPr>
              <a:t>− DISEÑO DE BASES DE DATOS (BD)</a:t>
            </a:r>
            <a:endParaRPr lang="es-PE" dirty="0">
              <a:solidFill>
                <a:srgbClr val="00206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PE" dirty="0" smtClean="0"/>
              <a:t>−Lo más importante para crear una base de datos es que esté bien diseñada, puntos en tener en cuenta </a:t>
            </a:r>
            <a:r>
              <a:rPr lang="es-PE" dirty="0" smtClean="0"/>
              <a:t>para crearlas</a:t>
            </a:r>
            <a:r>
              <a:rPr lang="es-PE" dirty="0" smtClean="0"/>
              <a:t>:</a:t>
            </a:r>
          </a:p>
          <a:p>
            <a:pPr>
              <a:buNone/>
            </a:pPr>
            <a:r>
              <a:rPr lang="es-PE" dirty="0" smtClean="0"/>
              <a:t>1.− ¿QUÉ TIPOS DE DATOS TRABAJAMOS?</a:t>
            </a:r>
          </a:p>
          <a:p>
            <a:pPr>
              <a:buNone/>
            </a:pPr>
            <a:r>
              <a:rPr lang="es-PE" dirty="0" smtClean="0"/>
              <a:t>2.− ¿QUÉ INFORMACIÓN DESEAMOS OBTENER?</a:t>
            </a:r>
          </a:p>
          <a:p>
            <a:pPr>
              <a:buNone/>
            </a:pPr>
            <a:r>
              <a:rPr lang="es-PE" dirty="0" smtClean="0"/>
              <a:t>3.− ¿CUÁL ES LA MEJOR MANERA DE ESTRUCTURAR LAINFORMACIÓN ALMACENADA PARA</a:t>
            </a:r>
          </a:p>
          <a:p>
            <a:pPr>
              <a:buNone/>
            </a:pPr>
            <a:r>
              <a:rPr lang="es-PE" dirty="0" smtClean="0"/>
              <a:t>    OBTENER </a:t>
            </a:r>
            <a:r>
              <a:rPr lang="es-PE" dirty="0" smtClean="0"/>
              <a:t>NUESTROS OBJETIVOS?</a:t>
            </a:r>
          </a:p>
          <a:p>
            <a:pPr>
              <a:buNone/>
            </a:pPr>
            <a:r>
              <a:rPr lang="es-PE" dirty="0" smtClean="0"/>
              <a:t>4.− ¿CÓMO RELACIONAR LOS DATOS?</a:t>
            </a:r>
          </a:p>
          <a:p>
            <a:pPr>
              <a:buNone/>
            </a:pP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pPr>
              <a:buNone/>
            </a:pPr>
            <a:r>
              <a:rPr lang="es-PE" b="1" i="1" dirty="0" smtClean="0"/>
              <a:t>Ejemplo Base de Datos:</a:t>
            </a:r>
          </a:p>
          <a:p>
            <a:pPr>
              <a:buNone/>
            </a:pPr>
            <a:endParaRPr lang="es-PE" dirty="0" smtClean="0"/>
          </a:p>
          <a:p>
            <a:pPr>
              <a:buNone/>
            </a:pPr>
            <a:r>
              <a:rPr lang="es-PE" dirty="0" smtClean="0"/>
              <a:t>Nombre</a:t>
            </a:r>
            <a:endParaRPr lang="es-PE" dirty="0" smtClean="0"/>
          </a:p>
          <a:p>
            <a:pPr>
              <a:buNone/>
            </a:pPr>
            <a:r>
              <a:rPr lang="es-PE" dirty="0" smtClean="0"/>
              <a:t>N TEL.</a:t>
            </a:r>
          </a:p>
          <a:p>
            <a:pPr>
              <a:buNone/>
            </a:pPr>
            <a:r>
              <a:rPr lang="es-PE" dirty="0" smtClean="0"/>
              <a:t>Calle</a:t>
            </a:r>
          </a:p>
          <a:p>
            <a:pPr>
              <a:buNone/>
            </a:pPr>
            <a:r>
              <a:rPr lang="es-PE" dirty="0" smtClean="0"/>
              <a:t>ALUMNO Dirección Patio</a:t>
            </a:r>
          </a:p>
          <a:p>
            <a:pPr>
              <a:buNone/>
            </a:pPr>
            <a:r>
              <a:rPr lang="es-PE" dirty="0" smtClean="0"/>
              <a:t>Puerta</a:t>
            </a:r>
          </a:p>
          <a:p>
            <a:pPr>
              <a:buNone/>
            </a:pPr>
            <a:r>
              <a:rPr lang="es-PE" dirty="0" smtClean="0"/>
              <a:t>Nº Alumno DNI</a:t>
            </a:r>
            <a:endParaRPr lang="es-P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>
            <a:normAutofit fontScale="90000"/>
          </a:bodyPr>
          <a:lstStyle/>
          <a:p>
            <a:r>
              <a:rPr lang="es-PE" b="1" dirty="0" smtClean="0">
                <a:solidFill>
                  <a:srgbClr val="002060"/>
                </a:solidFill>
              </a:rPr>
              <a:t>3.</a:t>
            </a:r>
            <a:r>
              <a:rPr lang="es-PE" b="1" dirty="0" smtClean="0">
                <a:solidFill>
                  <a:srgbClr val="002060"/>
                </a:solidFill>
              </a:rPr>
              <a:t>−RELACIONES ENTRE LAS TABLAS</a:t>
            </a:r>
            <a:endParaRPr lang="es-PE" dirty="0">
              <a:solidFill>
                <a:srgbClr val="00206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PE" dirty="0" smtClean="0"/>
              <a:t>−En una BD compuesta es necesario RELACIONAR las tablas, existen diferentes formas de relacionar las</a:t>
            </a:r>
          </a:p>
          <a:p>
            <a:pPr>
              <a:buNone/>
            </a:pPr>
            <a:r>
              <a:rPr lang="es-PE" dirty="0" smtClean="0"/>
              <a:t>   tablas</a:t>
            </a:r>
            <a:r>
              <a:rPr lang="es-PE" dirty="0" smtClean="0"/>
              <a:t>:</a:t>
            </a:r>
          </a:p>
          <a:p>
            <a:pPr>
              <a:buNone/>
            </a:pPr>
            <a:r>
              <a:rPr lang="es-PE" dirty="0" smtClean="0"/>
              <a:t>1º </a:t>
            </a:r>
            <a:r>
              <a:rPr lang="es-PE" dirty="0" smtClean="0"/>
              <a:t>Un dato, o elemento de la tabla principal, solo se puede relacionar con un dato de la tabla secundaria.</a:t>
            </a:r>
          </a:p>
          <a:p>
            <a:pPr>
              <a:buNone/>
            </a:pPr>
            <a:r>
              <a:rPr lang="es-PE" dirty="0" smtClean="0"/>
              <a:t>    El </a:t>
            </a:r>
            <a:r>
              <a:rPr lang="es-PE" dirty="0" smtClean="0"/>
              <a:t>nombre de este tipo de relación es </a:t>
            </a:r>
            <a:r>
              <a:rPr lang="es-PE" b="1" dirty="0" smtClean="0">
                <a:solidFill>
                  <a:srgbClr val="002060"/>
                </a:solidFill>
              </a:rPr>
              <a:t>(UNO a UNO) (1 a 1) 1 : 1</a:t>
            </a:r>
          </a:p>
          <a:p>
            <a:pPr>
              <a:buNone/>
            </a:pPr>
            <a:r>
              <a:rPr lang="es-PE" dirty="0" smtClean="0"/>
              <a:t>   1 </a:t>
            </a:r>
            <a:r>
              <a:rPr lang="es-PE" dirty="0" smtClean="0"/>
              <a:t>Empleados Cargos 1 se pone el </a:t>
            </a:r>
            <a:r>
              <a:rPr lang="es-PE" b="1" dirty="0" smtClean="0"/>
              <a:t>1 para </a:t>
            </a:r>
            <a:r>
              <a:rPr lang="es-PE" b="1" dirty="0" smtClean="0"/>
              <a:t>leerlo </a:t>
            </a:r>
            <a:r>
              <a:rPr lang="es-PE" dirty="0" smtClean="0"/>
              <a:t>en </a:t>
            </a:r>
            <a:r>
              <a:rPr lang="es-PE" dirty="0" smtClean="0"/>
              <a:t>ambas partes.</a:t>
            </a:r>
            <a:endParaRPr lang="es-P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PE" dirty="0" smtClean="0"/>
              <a:t>   2º </a:t>
            </a:r>
            <a:r>
              <a:rPr lang="es-PE" dirty="0" smtClean="0"/>
              <a:t>Un elemento de la tabla principal se puede relacionar con muchos elementos de la tabla secundaria.</a:t>
            </a:r>
          </a:p>
          <a:p>
            <a:pPr>
              <a:buNone/>
            </a:pPr>
            <a:r>
              <a:rPr lang="es-PE" dirty="0" smtClean="0"/>
              <a:t>    </a:t>
            </a:r>
            <a:r>
              <a:rPr lang="es-PE" b="1" dirty="0" smtClean="0"/>
              <a:t>− </a:t>
            </a:r>
            <a:r>
              <a:rPr lang="es-PE" b="1" dirty="0" smtClean="0"/>
              <a:t>1 a muchos </a:t>
            </a:r>
            <a:r>
              <a:rPr lang="es-PE" b="1" dirty="0" smtClean="0"/>
              <a:t>  1 </a:t>
            </a:r>
            <a:r>
              <a:rPr lang="es-PE" b="1" dirty="0" smtClean="0"/>
              <a:t>: N</a:t>
            </a:r>
          </a:p>
          <a:p>
            <a:pPr>
              <a:buNone/>
            </a:pPr>
            <a:r>
              <a:rPr lang="es-PE" dirty="0" smtClean="0"/>
              <a:t>   Socios </a:t>
            </a:r>
            <a:r>
              <a:rPr lang="es-PE" dirty="0" smtClean="0"/>
              <a:t>Películas</a:t>
            </a:r>
          </a:p>
          <a:p>
            <a:pPr>
              <a:buNone/>
            </a:pPr>
            <a:r>
              <a:rPr lang="es-PE" dirty="0" smtClean="0"/>
              <a:t>   3º </a:t>
            </a:r>
            <a:r>
              <a:rPr lang="es-PE" dirty="0" smtClean="0"/>
              <a:t>Un elemento de la tabla principal pueden relacionarse con muchos elementos de la tabla secundaria. </a:t>
            </a:r>
            <a:r>
              <a:rPr lang="es-PE" dirty="0" smtClean="0"/>
              <a:t>Pero un </a:t>
            </a:r>
            <a:r>
              <a:rPr lang="es-PE" dirty="0" smtClean="0"/>
              <a:t>elemento de la tabla secundaria también puede relacionarse con muchos elementos de la tabla principal.</a:t>
            </a:r>
          </a:p>
          <a:p>
            <a:pPr>
              <a:buNone/>
            </a:pPr>
            <a:r>
              <a:rPr lang="es-PE" dirty="0" smtClean="0"/>
              <a:t>    </a:t>
            </a:r>
            <a:r>
              <a:rPr lang="es-PE" b="1" dirty="0" smtClean="0"/>
              <a:t>−</a:t>
            </a:r>
            <a:r>
              <a:rPr lang="es-PE" b="1" dirty="0" smtClean="0"/>
              <a:t>Muchos a Muchos N : N</a:t>
            </a:r>
          </a:p>
          <a:p>
            <a:pPr>
              <a:buNone/>
            </a:pPr>
            <a:r>
              <a:rPr lang="es-PE" dirty="0" smtClean="0"/>
              <a:t>   Profesor </a:t>
            </a:r>
            <a:r>
              <a:rPr lang="es-PE" dirty="0" smtClean="0"/>
              <a:t>Asignaturas</a:t>
            </a:r>
            <a:endParaRPr lang="es-P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PE" sz="4400" b="1" dirty="0" smtClean="0">
                <a:solidFill>
                  <a:srgbClr val="002060"/>
                </a:solidFill>
              </a:rPr>
              <a:t>4.</a:t>
            </a:r>
            <a:r>
              <a:rPr lang="es-PE" sz="4400" b="1" dirty="0" smtClean="0">
                <a:solidFill>
                  <a:srgbClr val="002060"/>
                </a:solidFill>
              </a:rPr>
              <a:t>− GENERALIZACIÓN</a:t>
            </a:r>
            <a:endParaRPr lang="es-PE" sz="4400" dirty="0">
              <a:solidFill>
                <a:srgbClr val="00206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PE" dirty="0" smtClean="0"/>
              <a:t>   −</a:t>
            </a:r>
            <a:r>
              <a:rPr lang="es-PE" dirty="0" smtClean="0"/>
              <a:t>En la BD de una Agencia de Viajes, tenemos el siguiente diseño:</a:t>
            </a:r>
          </a:p>
          <a:p>
            <a:pPr>
              <a:buNone/>
            </a:pPr>
            <a:r>
              <a:rPr lang="es-PE" dirty="0" smtClean="0"/>
              <a:t>    </a:t>
            </a:r>
          </a:p>
          <a:p>
            <a:pPr>
              <a:buNone/>
            </a:pPr>
            <a:r>
              <a:rPr lang="es-PE" dirty="0" smtClean="0"/>
              <a:t>	</a:t>
            </a:r>
            <a:r>
              <a:rPr lang="es-PE" dirty="0" smtClean="0"/>
              <a:t>Nombre </a:t>
            </a:r>
            <a:r>
              <a:rPr lang="es-PE" dirty="0" smtClean="0"/>
              <a:t>CIF</a:t>
            </a:r>
          </a:p>
          <a:p>
            <a:pPr>
              <a:buNone/>
            </a:pPr>
            <a:r>
              <a:rPr lang="es-PE" dirty="0" smtClean="0"/>
              <a:t>    DNI</a:t>
            </a:r>
            <a:endParaRPr lang="es-PE" dirty="0" smtClean="0"/>
          </a:p>
          <a:p>
            <a:pPr>
              <a:buNone/>
            </a:pPr>
            <a:r>
              <a:rPr lang="es-PE" dirty="0" smtClean="0"/>
              <a:t>    CLIENTE EMPRESA</a:t>
            </a:r>
          </a:p>
          <a:p>
            <a:pPr>
              <a:buNone/>
            </a:pPr>
            <a:r>
              <a:rPr lang="es-PE" dirty="0" smtClean="0"/>
              <a:t> </a:t>
            </a:r>
            <a:r>
              <a:rPr lang="es-PE" dirty="0" smtClean="0"/>
              <a:t>   </a:t>
            </a:r>
            <a:endParaRPr lang="es-P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s-PE" dirty="0" smtClean="0"/>
              <a:t>Guía</a:t>
            </a:r>
          </a:p>
          <a:p>
            <a:pPr>
              <a:buNone/>
            </a:pPr>
            <a:r>
              <a:rPr lang="es-PE" dirty="0" smtClean="0"/>
              <a:t>Nombre</a:t>
            </a:r>
          </a:p>
          <a:p>
            <a:pPr>
              <a:buNone/>
            </a:pPr>
            <a:r>
              <a:rPr lang="es-PE" dirty="0" smtClean="0"/>
              <a:t>País</a:t>
            </a:r>
          </a:p>
          <a:p>
            <a:pPr>
              <a:buNone/>
            </a:pPr>
            <a:r>
              <a:rPr lang="es-PE" dirty="0" smtClean="0"/>
              <a:t>Más tarde se detecta que hay 2 tipos de clientes:</a:t>
            </a:r>
          </a:p>
          <a:p>
            <a:pPr>
              <a:buNone/>
            </a:pPr>
            <a:r>
              <a:rPr lang="es-PE" dirty="0" smtClean="0"/>
              <a:t>1.− Los turistas a los que siempre se asignara un guía.</a:t>
            </a:r>
          </a:p>
          <a:p>
            <a:pPr>
              <a:buNone/>
            </a:pPr>
            <a:r>
              <a:rPr lang="es-PE" dirty="0" smtClean="0"/>
              <a:t>2.− Los viajantes de Negocios que siempre pertenecerá a una empresa.</a:t>
            </a:r>
          </a:p>
          <a:p>
            <a:pPr>
              <a:buNone/>
            </a:pPr>
            <a:r>
              <a:rPr lang="es-PE" dirty="0" smtClean="0"/>
              <a:t>La solución más </a:t>
            </a:r>
            <a:r>
              <a:rPr lang="es-PE" dirty="0" smtClean="0"/>
              <a:t>adecuada es la </a:t>
            </a:r>
            <a:r>
              <a:rPr lang="es-PE" dirty="0" smtClean="0"/>
              <a:t>siguiente:</a:t>
            </a:r>
          </a:p>
          <a:p>
            <a:pPr>
              <a:buNone/>
            </a:pPr>
            <a:r>
              <a:rPr lang="es-PE" dirty="0" smtClean="0"/>
              <a:t>Nombre DNI</a:t>
            </a:r>
          </a:p>
          <a:p>
            <a:pPr>
              <a:buNone/>
            </a:pPr>
            <a:r>
              <a:rPr lang="es-PE" dirty="0" smtClean="0"/>
              <a:t>País</a:t>
            </a:r>
          </a:p>
          <a:p>
            <a:pPr>
              <a:buNone/>
            </a:pPr>
            <a:r>
              <a:rPr lang="es-PE" dirty="0" smtClean="0"/>
              <a:t>CLIENTES</a:t>
            </a:r>
          </a:p>
          <a:p>
            <a:pPr>
              <a:buNone/>
            </a:pPr>
            <a:r>
              <a:rPr lang="es-PE" dirty="0" smtClean="0"/>
              <a:t>Nombre</a:t>
            </a:r>
          </a:p>
          <a:p>
            <a:pPr>
              <a:buNone/>
            </a:pPr>
            <a:r>
              <a:rPr lang="es-PE" dirty="0" smtClean="0"/>
              <a:t>TURISTA VIAJANTE EMPRESA</a:t>
            </a:r>
          </a:p>
          <a:p>
            <a:pPr>
              <a:buNone/>
            </a:pPr>
            <a:r>
              <a:rPr lang="es-PE" dirty="0" smtClean="0"/>
              <a:t>CIF</a:t>
            </a:r>
          </a:p>
          <a:p>
            <a:pPr>
              <a:buNone/>
            </a:pPr>
            <a:r>
              <a:rPr lang="es-PE" dirty="0" smtClean="0"/>
              <a:t>Guía</a:t>
            </a:r>
          </a:p>
          <a:p>
            <a:pPr>
              <a:buNone/>
            </a:pPr>
            <a:r>
              <a:rPr lang="es-PE" dirty="0" smtClean="0"/>
              <a:t>EMPLEADOS</a:t>
            </a:r>
          </a:p>
          <a:p>
            <a:pPr>
              <a:buNone/>
            </a:pPr>
            <a:r>
              <a:rPr lang="es-PE" dirty="0" smtClean="0"/>
              <a:t>Cocina PROFESORADO</a:t>
            </a:r>
          </a:p>
          <a:p>
            <a:pPr>
              <a:buNone/>
            </a:pPr>
            <a:r>
              <a:rPr lang="es-PE" dirty="0" smtClean="0"/>
              <a:t>Limpieza</a:t>
            </a:r>
          </a:p>
          <a:p>
            <a:pPr>
              <a:buNone/>
            </a:pPr>
            <a:r>
              <a:rPr lang="es-PE" dirty="0" smtClean="0"/>
              <a:t>ASIGNATURA</a:t>
            </a:r>
          </a:p>
          <a:p>
            <a:pPr>
              <a:buNone/>
            </a:pPr>
            <a:r>
              <a:rPr lang="es-PE" dirty="0" smtClean="0"/>
              <a:t>Conserje</a:t>
            </a:r>
            <a:endParaRPr lang="es-PE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pPr>
              <a:buNone/>
            </a:pPr>
            <a:r>
              <a:rPr lang="es-PE" dirty="0" smtClean="0"/>
              <a:t>−Tenemos 4 tipos de generalización:</a:t>
            </a:r>
          </a:p>
          <a:p>
            <a:pPr>
              <a:buNone/>
            </a:pPr>
            <a:r>
              <a:rPr lang="es-PE" dirty="0" smtClean="0"/>
              <a:t>1º − T,S = Total y Solapada.</a:t>
            </a:r>
          </a:p>
          <a:p>
            <a:pPr>
              <a:buNone/>
            </a:pPr>
            <a:r>
              <a:rPr lang="es-PE" dirty="0" smtClean="0"/>
              <a:t>2º − T,D = Total y Disjunta.</a:t>
            </a:r>
          </a:p>
          <a:p>
            <a:pPr>
              <a:buNone/>
            </a:pPr>
            <a:r>
              <a:rPr lang="es-PE" dirty="0" smtClean="0"/>
              <a:t>3º − P,S = Parcial y Solapada.</a:t>
            </a:r>
          </a:p>
          <a:p>
            <a:pPr>
              <a:buNone/>
            </a:pPr>
            <a:r>
              <a:rPr lang="es-PE" dirty="0" smtClean="0"/>
              <a:t>4º − P,D = Parcial y Disjunta.</a:t>
            </a:r>
          </a:p>
          <a:p>
            <a:pPr>
              <a:buNone/>
            </a:pPr>
            <a:r>
              <a:rPr lang="es-PE" dirty="0" smtClean="0"/>
              <a:t>−Pondré una </a:t>
            </a:r>
            <a:r>
              <a:rPr lang="es-PE" b="1" dirty="0" smtClean="0"/>
              <a:t>T en el circulo cuando un elemento de la tabla general pertenece como mínimo a una </a:t>
            </a:r>
            <a:r>
              <a:rPr lang="es-PE" b="1" dirty="0" smtClean="0"/>
              <a:t>tabla </a:t>
            </a:r>
            <a:r>
              <a:rPr lang="es-PE" dirty="0" smtClean="0"/>
              <a:t>especializada</a:t>
            </a:r>
            <a:r>
              <a:rPr lang="es-PE" dirty="0" smtClean="0"/>
              <a:t>.</a:t>
            </a:r>
          </a:p>
          <a:p>
            <a:pPr>
              <a:buNone/>
            </a:pPr>
            <a:r>
              <a:rPr lang="es-PE" dirty="0" smtClean="0"/>
              <a:t>−</a:t>
            </a:r>
            <a:r>
              <a:rPr lang="es-PE" dirty="0" smtClean="0"/>
              <a:t>Pondré una </a:t>
            </a:r>
            <a:r>
              <a:rPr lang="es-PE" b="1" dirty="0" smtClean="0"/>
              <a:t>P cuando un elemento de la tabla general no tiene el porque pertenecer a una tabla especializada.</a:t>
            </a:r>
            <a:endParaRPr lang="es-P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</TotalTime>
  <Words>663</Words>
  <Application>Microsoft Office PowerPoint</Application>
  <PresentationFormat>Presentación en pantalla (4:3)</PresentationFormat>
  <Paragraphs>86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Flujo</vt:lpstr>
      <vt:lpstr>CREACION DE UNA BASE DE DATOS</vt:lpstr>
      <vt:lpstr>Diapositiva 2</vt:lpstr>
      <vt:lpstr>2.− DISEÑO DE BASES DE DATOS (BD)</vt:lpstr>
      <vt:lpstr>Diapositiva 4</vt:lpstr>
      <vt:lpstr>3.−RELACIONES ENTRE LAS TABLAS</vt:lpstr>
      <vt:lpstr>Diapositiva 6</vt:lpstr>
      <vt:lpstr>4.− GENERALIZACIÓN</vt:lpstr>
      <vt:lpstr>Diapositiva 8</vt:lpstr>
      <vt:lpstr>Diapositiva 9</vt:lpstr>
      <vt:lpstr>Diapositiva 10</vt:lpstr>
      <vt:lpstr>Programas de aplicación de base de datos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INTRODUCCION AL UML</dc:title>
  <dc:creator>XP</dc:creator>
  <cp:lastModifiedBy>XP</cp:lastModifiedBy>
  <cp:revision>6</cp:revision>
  <dcterms:created xsi:type="dcterms:W3CDTF">2010-06-11T16:35:50Z</dcterms:created>
  <dcterms:modified xsi:type="dcterms:W3CDTF">2010-07-03T00:21:14Z</dcterms:modified>
</cp:coreProperties>
</file>