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0E03BA09-0CD8-4AC7-AF6D-A99E4285D0F9}" type="datetimeFigureOut">
              <a:rPr lang="es-PE" smtClean="0"/>
              <a:pPr/>
              <a:t>12/06/2010</a:t>
            </a:fld>
            <a:endParaRPr lang="es-PE"/>
          </a:p>
        </p:txBody>
      </p:sp>
      <p:sp>
        <p:nvSpPr>
          <p:cNvPr id="19" name="18 Marcador de pie de página"/>
          <p:cNvSpPr>
            <a:spLocks noGrp="1"/>
          </p:cNvSpPr>
          <p:nvPr>
            <p:ph type="ftr" sz="quarter" idx="11"/>
          </p:nvPr>
        </p:nvSpPr>
        <p:spPr/>
        <p:txBody>
          <a:bodyPr/>
          <a:lstStyle/>
          <a:p>
            <a:endParaRPr lang="es-PE"/>
          </a:p>
        </p:txBody>
      </p:sp>
      <p:sp>
        <p:nvSpPr>
          <p:cNvPr id="27" name="26 Marcador de número de diapositiva"/>
          <p:cNvSpPr>
            <a:spLocks noGrp="1"/>
          </p:cNvSpPr>
          <p:nvPr>
            <p:ph type="sldNum" sz="quarter" idx="12"/>
          </p:nvPr>
        </p:nvSpPr>
        <p:spPr/>
        <p:txBody>
          <a:bodyPr/>
          <a:lstStyle/>
          <a:p>
            <a:fld id="{0EB4EF1E-7C51-48DD-B28E-DA03D6D03C7E}" type="slidenum">
              <a:rPr lang="es-PE" smtClean="0"/>
              <a:pPr/>
              <a:t>‹Nº›</a:t>
            </a:fld>
            <a:endParaRPr lang="es-P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E03BA09-0CD8-4AC7-AF6D-A99E4285D0F9}" type="datetimeFigureOut">
              <a:rPr lang="es-PE" smtClean="0"/>
              <a:pPr/>
              <a:t>12/06/2010</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0EB4EF1E-7C51-48DD-B28E-DA03D6D03C7E}" type="slidenum">
              <a:rPr lang="es-PE" smtClean="0"/>
              <a:pPr/>
              <a:t>‹Nº›</a:t>
            </a:fld>
            <a:endParaRPr lang="es-P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E03BA09-0CD8-4AC7-AF6D-A99E4285D0F9}" type="datetimeFigureOut">
              <a:rPr lang="es-PE" smtClean="0"/>
              <a:pPr/>
              <a:t>12/06/2010</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0EB4EF1E-7C51-48DD-B28E-DA03D6D03C7E}" type="slidenum">
              <a:rPr lang="es-PE" smtClean="0"/>
              <a:pPr/>
              <a:t>‹Nº›</a:t>
            </a:fld>
            <a:endParaRPr lang="es-P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E03BA09-0CD8-4AC7-AF6D-A99E4285D0F9}" type="datetimeFigureOut">
              <a:rPr lang="es-PE" smtClean="0"/>
              <a:pPr/>
              <a:t>12/06/2010</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0EB4EF1E-7C51-48DD-B28E-DA03D6D03C7E}" type="slidenum">
              <a:rPr lang="es-PE" smtClean="0"/>
              <a:pPr/>
              <a:t>‹Nº›</a:t>
            </a:fld>
            <a:endParaRPr lang="es-P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0E03BA09-0CD8-4AC7-AF6D-A99E4285D0F9}" type="datetimeFigureOut">
              <a:rPr lang="es-PE" smtClean="0"/>
              <a:pPr/>
              <a:t>12/06/2010</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0EB4EF1E-7C51-48DD-B28E-DA03D6D03C7E}" type="slidenum">
              <a:rPr lang="es-PE" smtClean="0"/>
              <a:pPr/>
              <a:t>‹Nº›</a:t>
            </a:fld>
            <a:endParaRPr lang="es-P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0E03BA09-0CD8-4AC7-AF6D-A99E4285D0F9}" type="datetimeFigureOut">
              <a:rPr lang="es-PE" smtClean="0"/>
              <a:pPr/>
              <a:t>12/06/2010</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0EB4EF1E-7C51-48DD-B28E-DA03D6D03C7E}" type="slidenum">
              <a:rPr lang="es-PE" smtClean="0"/>
              <a:pPr/>
              <a:t>‹Nº›</a:t>
            </a:fld>
            <a:endParaRPr lang="es-P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0E03BA09-0CD8-4AC7-AF6D-A99E4285D0F9}" type="datetimeFigureOut">
              <a:rPr lang="es-PE" smtClean="0"/>
              <a:pPr/>
              <a:t>12/06/2010</a:t>
            </a:fld>
            <a:endParaRPr lang="es-PE"/>
          </a:p>
        </p:txBody>
      </p:sp>
      <p:sp>
        <p:nvSpPr>
          <p:cNvPr id="8" name="7 Marcador de pie de página"/>
          <p:cNvSpPr>
            <a:spLocks noGrp="1"/>
          </p:cNvSpPr>
          <p:nvPr>
            <p:ph type="ftr" sz="quarter" idx="11"/>
          </p:nvPr>
        </p:nvSpPr>
        <p:spPr/>
        <p:txBody>
          <a:bodyPr/>
          <a:lstStyle/>
          <a:p>
            <a:endParaRPr lang="es-PE"/>
          </a:p>
        </p:txBody>
      </p:sp>
      <p:sp>
        <p:nvSpPr>
          <p:cNvPr id="9" name="8 Marcador de número de diapositiva"/>
          <p:cNvSpPr>
            <a:spLocks noGrp="1"/>
          </p:cNvSpPr>
          <p:nvPr>
            <p:ph type="sldNum" sz="quarter" idx="12"/>
          </p:nvPr>
        </p:nvSpPr>
        <p:spPr/>
        <p:txBody>
          <a:bodyPr/>
          <a:lstStyle/>
          <a:p>
            <a:fld id="{0EB4EF1E-7C51-48DD-B28E-DA03D6D03C7E}" type="slidenum">
              <a:rPr lang="es-PE" smtClean="0"/>
              <a:pPr/>
              <a:t>‹Nº›</a:t>
            </a:fld>
            <a:endParaRPr lang="es-P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0E03BA09-0CD8-4AC7-AF6D-A99E4285D0F9}" type="datetimeFigureOut">
              <a:rPr lang="es-PE" smtClean="0"/>
              <a:pPr/>
              <a:t>12/06/2010</a:t>
            </a:fld>
            <a:endParaRPr lang="es-PE"/>
          </a:p>
        </p:txBody>
      </p:sp>
      <p:sp>
        <p:nvSpPr>
          <p:cNvPr id="4" name="3 Marcador de pie de página"/>
          <p:cNvSpPr>
            <a:spLocks noGrp="1"/>
          </p:cNvSpPr>
          <p:nvPr>
            <p:ph type="ftr" sz="quarter" idx="11"/>
          </p:nvPr>
        </p:nvSpPr>
        <p:spPr/>
        <p:txBody>
          <a:bodyPr/>
          <a:lstStyle/>
          <a:p>
            <a:endParaRPr lang="es-PE"/>
          </a:p>
        </p:txBody>
      </p:sp>
      <p:sp>
        <p:nvSpPr>
          <p:cNvPr id="5" name="4 Marcador de número de diapositiva"/>
          <p:cNvSpPr>
            <a:spLocks noGrp="1"/>
          </p:cNvSpPr>
          <p:nvPr>
            <p:ph type="sldNum" sz="quarter" idx="12"/>
          </p:nvPr>
        </p:nvSpPr>
        <p:spPr/>
        <p:txBody>
          <a:bodyPr/>
          <a:lstStyle/>
          <a:p>
            <a:fld id="{0EB4EF1E-7C51-48DD-B28E-DA03D6D03C7E}" type="slidenum">
              <a:rPr lang="es-PE" smtClean="0"/>
              <a:pPr/>
              <a:t>‹Nº›</a:t>
            </a:fld>
            <a:endParaRPr lang="es-P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E03BA09-0CD8-4AC7-AF6D-A99E4285D0F9}" type="datetimeFigureOut">
              <a:rPr lang="es-PE" smtClean="0"/>
              <a:pPr/>
              <a:t>12/06/2010</a:t>
            </a:fld>
            <a:endParaRPr lang="es-PE"/>
          </a:p>
        </p:txBody>
      </p:sp>
      <p:sp>
        <p:nvSpPr>
          <p:cNvPr id="3" name="2 Marcador de pie de página"/>
          <p:cNvSpPr>
            <a:spLocks noGrp="1"/>
          </p:cNvSpPr>
          <p:nvPr>
            <p:ph type="ftr" sz="quarter" idx="11"/>
          </p:nvPr>
        </p:nvSpPr>
        <p:spPr/>
        <p:txBody>
          <a:bodyPr/>
          <a:lstStyle/>
          <a:p>
            <a:endParaRPr lang="es-PE"/>
          </a:p>
        </p:txBody>
      </p:sp>
      <p:sp>
        <p:nvSpPr>
          <p:cNvPr id="4" name="3 Marcador de número de diapositiva"/>
          <p:cNvSpPr>
            <a:spLocks noGrp="1"/>
          </p:cNvSpPr>
          <p:nvPr>
            <p:ph type="sldNum" sz="quarter" idx="12"/>
          </p:nvPr>
        </p:nvSpPr>
        <p:spPr/>
        <p:txBody>
          <a:bodyPr/>
          <a:lstStyle/>
          <a:p>
            <a:fld id="{0EB4EF1E-7C51-48DD-B28E-DA03D6D03C7E}" type="slidenum">
              <a:rPr lang="es-PE" smtClean="0"/>
              <a:pPr/>
              <a:t>‹Nº›</a:t>
            </a:fld>
            <a:endParaRPr lang="es-P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0E03BA09-0CD8-4AC7-AF6D-A99E4285D0F9}" type="datetimeFigureOut">
              <a:rPr lang="es-PE" smtClean="0"/>
              <a:pPr/>
              <a:t>12/06/2010</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0EB4EF1E-7C51-48DD-B28E-DA03D6D03C7E}" type="slidenum">
              <a:rPr lang="es-PE" smtClean="0"/>
              <a:pPr/>
              <a:t>‹Nº›</a:t>
            </a:fld>
            <a:endParaRPr lang="es-P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0E03BA09-0CD8-4AC7-AF6D-A99E4285D0F9}" type="datetimeFigureOut">
              <a:rPr lang="es-PE" smtClean="0"/>
              <a:pPr/>
              <a:t>12/06/2010</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a:xfrm>
            <a:off x="8077200" y="6356350"/>
            <a:ext cx="609600" cy="365125"/>
          </a:xfrm>
        </p:spPr>
        <p:txBody>
          <a:bodyPr/>
          <a:lstStyle/>
          <a:p>
            <a:fld id="{0EB4EF1E-7C51-48DD-B28E-DA03D6D03C7E}" type="slidenum">
              <a:rPr lang="es-PE" smtClean="0"/>
              <a:pPr/>
              <a:t>‹Nº›</a:t>
            </a:fld>
            <a:endParaRPr lang="es-PE"/>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E03BA09-0CD8-4AC7-AF6D-A99E4285D0F9}" type="datetimeFigureOut">
              <a:rPr lang="es-PE" smtClean="0"/>
              <a:pPr/>
              <a:t>12/06/2010</a:t>
            </a:fld>
            <a:endParaRPr lang="es-PE"/>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PE"/>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EB4EF1E-7C51-48DD-B28E-DA03D6D03C7E}" type="slidenum">
              <a:rPr lang="es-PE" smtClean="0"/>
              <a:pPr/>
              <a:t>‹Nº›</a:t>
            </a:fld>
            <a:endParaRPr lang="es-PE"/>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es.wikipedia.org/wiki/Sistema"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714348" y="714357"/>
            <a:ext cx="7743852" cy="785817"/>
          </a:xfrm>
        </p:spPr>
        <p:txBody>
          <a:bodyPr>
            <a:normAutofit fontScale="90000"/>
          </a:bodyPr>
          <a:lstStyle/>
          <a:p>
            <a:r>
              <a:rPr lang="es-PE" b="1" dirty="0" smtClean="0"/>
              <a:t>Diseño conceptual</a:t>
            </a:r>
            <a:endParaRPr lang="es-PE" dirty="0"/>
          </a:p>
        </p:txBody>
      </p:sp>
      <p:sp>
        <p:nvSpPr>
          <p:cNvPr id="3" name="2 Subtítulo"/>
          <p:cNvSpPr>
            <a:spLocks noGrp="1"/>
          </p:cNvSpPr>
          <p:nvPr>
            <p:ph type="subTitle" idx="1"/>
          </p:nvPr>
        </p:nvSpPr>
        <p:spPr>
          <a:xfrm>
            <a:off x="928662" y="1643050"/>
            <a:ext cx="7500990" cy="3995750"/>
          </a:xfrm>
        </p:spPr>
        <p:txBody>
          <a:bodyPr>
            <a:normAutofit/>
          </a:bodyPr>
          <a:lstStyle/>
          <a:p>
            <a:pPr algn="l"/>
            <a:r>
              <a:rPr lang="es-PE" dirty="0" smtClean="0">
                <a:solidFill>
                  <a:schemeClr val="tx1"/>
                </a:solidFill>
              </a:rPr>
              <a:t>En esta etapa se debe construir un esquema de la información que se usa en la empresa, independientemente de cualquier consideración física. A este esquema se le denomina </a:t>
            </a:r>
            <a:r>
              <a:rPr lang="es-PE" i="1" dirty="0" smtClean="0">
                <a:solidFill>
                  <a:schemeClr val="tx1"/>
                </a:solidFill>
              </a:rPr>
              <a:t>esquema conceptual</a:t>
            </a:r>
            <a:r>
              <a:rPr lang="es-PE" dirty="0" smtClean="0">
                <a:solidFill>
                  <a:schemeClr val="tx1"/>
                </a:solidFill>
              </a:rPr>
              <a:t>. Al construir el esquema, los diseñadores descubren la semántica (significado) de los datos de la empresa: encuentran entidades, atributos y relaciones.</a:t>
            </a:r>
            <a:endParaRPr lang="es-PE" dirty="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dirty="0"/>
          </a:p>
        </p:txBody>
      </p:sp>
      <p:sp>
        <p:nvSpPr>
          <p:cNvPr id="3" name="2 Marcador de contenido"/>
          <p:cNvSpPr>
            <a:spLocks noGrp="1"/>
          </p:cNvSpPr>
          <p:nvPr>
            <p:ph idx="1"/>
          </p:nvPr>
        </p:nvSpPr>
        <p:spPr>
          <a:xfrm>
            <a:off x="457200" y="1285860"/>
            <a:ext cx="8229600" cy="4840303"/>
          </a:xfrm>
        </p:spPr>
        <p:txBody>
          <a:bodyPr/>
          <a:lstStyle/>
          <a:p>
            <a:pPr>
              <a:buNone/>
            </a:pPr>
            <a:r>
              <a:rPr lang="es-PE" dirty="0" smtClean="0"/>
              <a:t>El objetivo es comprender: </a:t>
            </a:r>
          </a:p>
          <a:p>
            <a:r>
              <a:rPr lang="es-PE" dirty="0" smtClean="0"/>
              <a:t>La perspectiva que cada usuario tiene de los datos. </a:t>
            </a:r>
          </a:p>
          <a:p>
            <a:r>
              <a:rPr lang="es-PE" dirty="0" smtClean="0"/>
              <a:t>La naturaleza de los datos, independientemente de su representación física. </a:t>
            </a:r>
          </a:p>
          <a:p>
            <a:r>
              <a:rPr lang="es-PE" dirty="0" smtClean="0"/>
              <a:t>El uso de los datos a través de las áreas de aplicación. </a:t>
            </a:r>
          </a:p>
          <a:p>
            <a:pPr>
              <a:buNone/>
            </a:pPr>
            <a:endParaRPr lang="es-P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a:p>
        </p:txBody>
      </p:sp>
      <p:sp>
        <p:nvSpPr>
          <p:cNvPr id="3" name="2 Marcador de contenido"/>
          <p:cNvSpPr>
            <a:spLocks noGrp="1"/>
          </p:cNvSpPr>
          <p:nvPr>
            <p:ph idx="1"/>
          </p:nvPr>
        </p:nvSpPr>
        <p:spPr/>
        <p:txBody>
          <a:bodyPr/>
          <a:lstStyle/>
          <a:p>
            <a:pPr>
              <a:buNone/>
            </a:pPr>
            <a:r>
              <a:rPr lang="es-PE" dirty="0" smtClean="0"/>
              <a:t>El esquema conceptual se puede utilizar para que el diseñador transmita a la empresa lo que ha entendido sobre la información que ésta maneja. Para ello, ambas partes deben estar familiarizadas con la notación utilizada en el esquema. La más popular es la notación del modelo entidad-relación, que se describirá en el capítulo dedicado al diseño conceptual. </a:t>
            </a:r>
            <a:endParaRPr lang="es-PE"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a:p>
        </p:txBody>
      </p:sp>
      <p:sp>
        <p:nvSpPr>
          <p:cNvPr id="3" name="2 Marcador de contenido"/>
          <p:cNvSpPr>
            <a:spLocks noGrp="1"/>
          </p:cNvSpPr>
          <p:nvPr>
            <p:ph idx="1"/>
          </p:nvPr>
        </p:nvSpPr>
        <p:spPr>
          <a:xfrm>
            <a:off x="457200" y="1000108"/>
            <a:ext cx="8229600" cy="5126055"/>
          </a:xfrm>
        </p:spPr>
        <p:txBody>
          <a:bodyPr>
            <a:normAutofit/>
          </a:bodyPr>
          <a:lstStyle/>
          <a:p>
            <a:pPr>
              <a:buNone/>
            </a:pPr>
            <a:r>
              <a:rPr lang="es-PE" dirty="0" smtClean="0"/>
              <a:t>El esquema conceptual se construye utilizando la información que se encuentra en la especificación de los requisitos de usuario. El diseño conceptual es completamente independiente de los aspectos de implementación, como puede ser el SGBD que se vaya a usar, los programas de aplicación, los lenguajes de programación, el hardware disponible o cualquier otra consideración física. Durante todo el proceso de desarrollo del esquema conceptual éste se prueba y se valida con los requisitos de los usuarios. El esquema conceptual es una fuente de información para el diseño lógico de la base de datos. </a:t>
            </a:r>
            <a:endParaRPr lang="es-PE"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PE" dirty="0"/>
              <a:t>Diseño lógico:</a:t>
            </a:r>
          </a:p>
        </p:txBody>
      </p:sp>
      <p:sp>
        <p:nvSpPr>
          <p:cNvPr id="3" name="2 Marcador de contenido"/>
          <p:cNvSpPr>
            <a:spLocks noGrp="1"/>
          </p:cNvSpPr>
          <p:nvPr>
            <p:ph idx="1"/>
          </p:nvPr>
        </p:nvSpPr>
        <p:spPr/>
        <p:txBody>
          <a:bodyPr/>
          <a:lstStyle/>
          <a:p>
            <a:pPr>
              <a:buNone/>
            </a:pPr>
            <a:r>
              <a:rPr lang="es-PE" dirty="0"/>
              <a:t>Partiendo del diseño conceptual obtenido en la fase anterior, llegamos a un diseño lógico.</a:t>
            </a:r>
          </a:p>
          <a:p>
            <a:pPr>
              <a:buNone/>
            </a:pPr>
            <a:r>
              <a:rPr lang="es-PE" dirty="0"/>
              <a:t>Transformamos las entidades y relaciones obtenidas del modelo anterior en tablas. Para ello usamos </a:t>
            </a:r>
            <a:r>
              <a:rPr lang="es-PE" dirty="0" smtClean="0"/>
              <a:t>la normalización</a:t>
            </a:r>
            <a:r>
              <a:rPr lang="es-PE" dirty="0"/>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PE" b="1" dirty="0" smtClean="0"/>
              <a:t>Diagrama de clases</a:t>
            </a:r>
            <a:endParaRPr lang="es-PE" dirty="0"/>
          </a:p>
        </p:txBody>
      </p:sp>
      <p:sp>
        <p:nvSpPr>
          <p:cNvPr id="3" name="2 Marcador de contenido"/>
          <p:cNvSpPr>
            <a:spLocks noGrp="1"/>
          </p:cNvSpPr>
          <p:nvPr>
            <p:ph idx="1"/>
          </p:nvPr>
        </p:nvSpPr>
        <p:spPr/>
        <p:txBody>
          <a:bodyPr>
            <a:normAutofit/>
          </a:bodyPr>
          <a:lstStyle/>
          <a:p>
            <a:pPr>
              <a:buNone/>
            </a:pPr>
            <a:r>
              <a:rPr lang="es-PE" dirty="0" smtClean="0"/>
              <a:t>Un </a:t>
            </a:r>
            <a:r>
              <a:rPr lang="es-PE" b="1" dirty="0" smtClean="0"/>
              <a:t>diagrama de clases</a:t>
            </a:r>
            <a:r>
              <a:rPr lang="es-PE" dirty="0" smtClean="0"/>
              <a:t> es un tipo de diagrama estático que describe la estructura de un </a:t>
            </a:r>
            <a:r>
              <a:rPr lang="es-PE" dirty="0" smtClean="0">
                <a:hlinkClick r:id="rId2" tooltip="Sistema"/>
              </a:rPr>
              <a:t>sistema</a:t>
            </a:r>
            <a:r>
              <a:rPr lang="es-PE" dirty="0" smtClean="0"/>
              <a:t> mostrando sus clases, atributos y las relaciones entre ellos. Los diagramas de clases son utilizados durante el proceso de análisis y diseño de los sistemas, donde se crea el diseño conceptual de la información que se manejará en el sistema, y los componentes que se encargaran del funcionamiento y la relación entre uno y otro.</a:t>
            </a:r>
            <a:endParaRPr lang="es-PE"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PE" b="1" dirty="0" smtClean="0"/>
              <a:t>Definiciones</a:t>
            </a:r>
            <a:endParaRPr lang="es-PE" dirty="0"/>
          </a:p>
        </p:txBody>
      </p:sp>
      <p:sp>
        <p:nvSpPr>
          <p:cNvPr id="3" name="2 Marcador de contenido"/>
          <p:cNvSpPr>
            <a:spLocks noGrp="1"/>
          </p:cNvSpPr>
          <p:nvPr>
            <p:ph idx="1"/>
          </p:nvPr>
        </p:nvSpPr>
        <p:spPr/>
        <p:txBody>
          <a:bodyPr>
            <a:normAutofit/>
          </a:bodyPr>
          <a:lstStyle/>
          <a:p>
            <a:pPr>
              <a:buNone/>
            </a:pPr>
            <a:r>
              <a:rPr lang="es-PE" b="1" dirty="0" smtClean="0"/>
              <a:t>1.-Propiedades</a:t>
            </a:r>
            <a:r>
              <a:rPr lang="es-PE" dirty="0" smtClean="0"/>
              <a:t> también llamados </a:t>
            </a:r>
            <a:r>
              <a:rPr lang="es-PE" b="1" dirty="0" smtClean="0"/>
              <a:t>atributos</a:t>
            </a:r>
            <a:r>
              <a:rPr lang="es-PE" dirty="0" smtClean="0"/>
              <a:t> o </a:t>
            </a:r>
            <a:r>
              <a:rPr lang="es-PE" b="1" dirty="0" smtClean="0"/>
              <a:t>características</a:t>
            </a:r>
            <a:r>
              <a:rPr lang="es-PE" dirty="0" smtClean="0"/>
              <a:t>, son valores que corresponden a un objeto, como color, material, cantidad, ubicación.</a:t>
            </a:r>
          </a:p>
          <a:p>
            <a:pPr>
              <a:buNone/>
            </a:pPr>
            <a:r>
              <a:rPr lang="es-PE" dirty="0" smtClean="0"/>
              <a:t>2.-</a:t>
            </a:r>
            <a:r>
              <a:rPr lang="es-PE" b="1" dirty="0" smtClean="0"/>
              <a:t>Operaciones</a:t>
            </a:r>
            <a:r>
              <a:rPr lang="es-PE" dirty="0" smtClean="0"/>
              <a:t> </a:t>
            </a:r>
            <a:r>
              <a:rPr lang="es-PE" dirty="0" err="1" smtClean="0"/>
              <a:t>comunmente</a:t>
            </a:r>
            <a:r>
              <a:rPr lang="es-PE" dirty="0" smtClean="0"/>
              <a:t> llamados </a:t>
            </a:r>
            <a:r>
              <a:rPr lang="es-PE" dirty="0" err="1" smtClean="0"/>
              <a:t>metodos</a:t>
            </a:r>
            <a:r>
              <a:rPr lang="es-PE" dirty="0" smtClean="0"/>
              <a:t>, son aquellas actividades o verbos que se pueden realizar con/para este objeto, como por ejemplo abrir, cerrar, buscar, cancelar, acreditar, cargar. </a:t>
            </a:r>
            <a:endParaRPr lang="es-PE"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a:p>
        </p:txBody>
      </p:sp>
      <p:sp>
        <p:nvSpPr>
          <p:cNvPr id="3" name="2 Marcador de contenido"/>
          <p:cNvSpPr>
            <a:spLocks noGrp="1"/>
          </p:cNvSpPr>
          <p:nvPr>
            <p:ph idx="1"/>
          </p:nvPr>
        </p:nvSpPr>
        <p:spPr/>
        <p:txBody>
          <a:bodyPr>
            <a:normAutofit/>
          </a:bodyPr>
          <a:lstStyle/>
          <a:p>
            <a:pPr>
              <a:buNone/>
            </a:pPr>
            <a:r>
              <a:rPr lang="es-PE" dirty="0" smtClean="0"/>
              <a:t>3.-</a:t>
            </a:r>
            <a:r>
              <a:rPr lang="es-PE" b="1" dirty="0" smtClean="0"/>
              <a:t>Interfaz</a:t>
            </a:r>
            <a:r>
              <a:rPr lang="es-PE" dirty="0" smtClean="0"/>
              <a:t> es un conjunto de operaciones que permiten a un objeto comportarse de cierta manera, por lo que define los requerimientos mínimos del objeto. Hace referencia a polimorfismo.</a:t>
            </a:r>
          </a:p>
          <a:p>
            <a:pPr>
              <a:buNone/>
            </a:pPr>
            <a:r>
              <a:rPr lang="es-PE" dirty="0" smtClean="0"/>
              <a:t>4.-</a:t>
            </a:r>
            <a:r>
              <a:rPr lang="es-PE" b="1" dirty="0" smtClean="0"/>
              <a:t>Herencia </a:t>
            </a:r>
            <a:r>
              <a:rPr lang="es-PE" dirty="0" smtClean="0"/>
              <a:t>se define como la reutilización de un objeto padre ya definido para poder extender la funcionalidad en un objeto hijo. Los objetos hijos heredan todas las operaciones y/o propiedades de un objeto padre.</a:t>
            </a:r>
            <a:endParaRPr lang="es-PE"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PE" dirty="0"/>
          </a:p>
        </p:txBody>
      </p:sp>
      <p:sp>
        <p:nvSpPr>
          <p:cNvPr id="3" name="2 Marcador de contenido"/>
          <p:cNvSpPr>
            <a:spLocks noGrp="1"/>
          </p:cNvSpPr>
          <p:nvPr>
            <p:ph idx="1"/>
          </p:nvPr>
        </p:nvSpPr>
        <p:spPr/>
        <p:txBody>
          <a:bodyPr>
            <a:normAutofit lnSpcReduction="10000"/>
          </a:bodyPr>
          <a:lstStyle/>
          <a:p>
            <a:r>
              <a:rPr lang="es-PE" b="1" dirty="0" smtClean="0"/>
              <a:t>Ejemplo 1:</a:t>
            </a:r>
            <a:r>
              <a:rPr lang="es-PE" dirty="0" smtClean="0"/>
              <a:t> Una persona tiene número de documento de identificación, nombres, apellidos, fecha de nacimiento, género, dirección postal, posiblemente también tenga número de teléfono de casa, del móvil, FAX y correo electrónico.</a:t>
            </a:r>
          </a:p>
          <a:p>
            <a:pPr>
              <a:buNone/>
            </a:pPr>
            <a:endParaRPr lang="es-PE" dirty="0" smtClean="0"/>
          </a:p>
          <a:p>
            <a:r>
              <a:rPr lang="es-PE" b="1" dirty="0" smtClean="0"/>
              <a:t>Ejemplo 2:</a:t>
            </a:r>
            <a:r>
              <a:rPr lang="es-PE" dirty="0" smtClean="0"/>
              <a:t> Un sistema informático puede permitir administrar la cuenta bancaria de una persona, por lo que tendrá un número de cuenta, número de identificación del propietario de la cuenta, saldo actual, moneda en la que se maneja la cuenta.</a:t>
            </a:r>
          </a:p>
          <a:p>
            <a:pPr>
              <a:buNone/>
            </a:pPr>
            <a:endParaRPr lang="es-PE"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TotalTime>
  <Words>604</Words>
  <Application>Microsoft Office PowerPoint</Application>
  <PresentationFormat>Presentación en pantalla (4:3)</PresentationFormat>
  <Paragraphs>21</Paragraphs>
  <Slides>9</Slides>
  <Notes>0</Notes>
  <HiddenSlides>0</HiddenSlides>
  <MMClips>0</MMClips>
  <ScaleCrop>false</ScaleCrop>
  <HeadingPairs>
    <vt:vector size="4" baseType="variant">
      <vt:variant>
        <vt:lpstr>Tema</vt:lpstr>
      </vt:variant>
      <vt:variant>
        <vt:i4>1</vt:i4>
      </vt:variant>
      <vt:variant>
        <vt:lpstr>Títulos de diapositiva</vt:lpstr>
      </vt:variant>
      <vt:variant>
        <vt:i4>9</vt:i4>
      </vt:variant>
    </vt:vector>
  </HeadingPairs>
  <TitlesOfParts>
    <vt:vector size="10" baseType="lpstr">
      <vt:lpstr>Flujo</vt:lpstr>
      <vt:lpstr>Diseño conceptual</vt:lpstr>
      <vt:lpstr>Diapositiva 2</vt:lpstr>
      <vt:lpstr>Diapositiva 3</vt:lpstr>
      <vt:lpstr>Diapositiva 4</vt:lpstr>
      <vt:lpstr>Diseño lógico:</vt:lpstr>
      <vt:lpstr>Diagrama de clases</vt:lpstr>
      <vt:lpstr>Definiciones</vt:lpstr>
      <vt:lpstr>Diapositiva 8</vt:lpstr>
      <vt:lpstr>Diapositiva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Diseño conceptual</dc:title>
  <dc:creator>XP</dc:creator>
  <cp:lastModifiedBy>XP</cp:lastModifiedBy>
  <cp:revision>3</cp:revision>
  <dcterms:created xsi:type="dcterms:W3CDTF">2010-06-11T20:58:13Z</dcterms:created>
  <dcterms:modified xsi:type="dcterms:W3CDTF">2010-06-12T13:29:44Z</dcterms:modified>
</cp:coreProperties>
</file>