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E8B1EDA-EBF1-4A3E-8E36-A5C32EAD0E6B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docs.kde.org/stable/es/kdesdk/umbrello/uml-elements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docs.kde.org/stable/es/kdesdk/umbrello/uml-elements.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785817"/>
          </a:xfrm>
        </p:spPr>
        <p:txBody>
          <a:bodyPr>
            <a:normAutofit fontScale="90000"/>
          </a:bodyPr>
          <a:lstStyle/>
          <a:p>
            <a:r>
              <a:rPr lang="es-PE" dirty="0" smtClean="0"/>
              <a:t>INTRODUCCION AL UML</a:t>
            </a:r>
            <a:endParaRPr lang="es-PE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928662" y="1571612"/>
            <a:ext cx="7358114" cy="4500594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s-ES" dirty="0" smtClean="0">
                <a:solidFill>
                  <a:schemeClr val="tx1"/>
                </a:solidFill>
              </a:rPr>
              <a:t>El lenguaje unificado de diagrama o notación (UML) sirve para especificar, visualizar y documentar esquemas de sistemas de software orientado a objetos. </a:t>
            </a:r>
          </a:p>
          <a:p>
            <a:pPr algn="l"/>
            <a:endParaRPr lang="es-ES" dirty="0">
              <a:solidFill>
                <a:schemeClr val="tx1"/>
              </a:solidFill>
            </a:endParaRPr>
          </a:p>
          <a:p>
            <a:pPr algn="l"/>
            <a:r>
              <a:rPr lang="es-ES" dirty="0" smtClean="0">
                <a:solidFill>
                  <a:schemeClr val="tx1"/>
                </a:solidFill>
              </a:rPr>
              <a:t>UML no es un método de desarrollo, lo que significa que no sirve para determinar qué hacer en primer lugar o cómo diseñar el sistema, sino que </a:t>
            </a:r>
            <a:r>
              <a:rPr lang="es-ES" dirty="0" err="1" smtClean="0">
                <a:solidFill>
                  <a:schemeClr val="tx1"/>
                </a:solidFill>
              </a:rPr>
              <a:t>símplemente</a:t>
            </a:r>
            <a:r>
              <a:rPr lang="es-ES" dirty="0" smtClean="0">
                <a:solidFill>
                  <a:schemeClr val="tx1"/>
                </a:solidFill>
              </a:rPr>
              <a:t> le ayuda a visualizar el diseño y a hacerlo más accesible para otros. </a:t>
            </a:r>
          </a:p>
          <a:p>
            <a:pPr algn="l"/>
            <a:r>
              <a:rPr lang="es-ES" dirty="0" smtClean="0">
                <a:solidFill>
                  <a:schemeClr val="tx1"/>
                </a:solidFill>
              </a:rPr>
              <a:t>UML está controlado por el grupo de administración de objetos (OMG) y es el estándar de descripción de esquemas de software. </a:t>
            </a:r>
          </a:p>
          <a:p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r>
              <a:rPr lang="es-ES" dirty="0" smtClean="0"/>
              <a:t>UML está diseñado para su uso con software orientado a objetos, y tiene un uso limitado en otro tipo de cuestiones de programación. </a:t>
            </a:r>
          </a:p>
          <a:p>
            <a:r>
              <a:rPr lang="es-ES" dirty="0" smtClean="0"/>
              <a:t>UML se compone de muchos elementos de esquematización que representan las diferentes partes de un sistema de software. Los elementos UML se utilizan para crear diagramas, que representa alguna parte o punto de vista del sistema. </a:t>
            </a:r>
          </a:p>
          <a:p>
            <a:pPr>
              <a:buNone/>
            </a:pPr>
            <a:endParaRPr lang="es-P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s-ES" dirty="0" err="1" smtClean="0"/>
              <a:t>Umbrello</a:t>
            </a:r>
            <a:r>
              <a:rPr lang="es-ES" dirty="0" smtClean="0"/>
              <a:t> UML </a:t>
            </a:r>
            <a:r>
              <a:rPr lang="es-ES" dirty="0" err="1" smtClean="0"/>
              <a:t>Modeller</a:t>
            </a:r>
            <a:r>
              <a:rPr lang="es-ES" dirty="0" smtClean="0"/>
              <a:t> soporta los siguientes tipos de diagramas:</a:t>
            </a:r>
          </a:p>
          <a:p>
            <a:r>
              <a:rPr lang="es-ES" i="1" dirty="0" smtClean="0">
                <a:hlinkClick r:id="rId2" tooltip="Diagrama de casos de uso"/>
              </a:rPr>
              <a:t>Diagrama de casos de uso</a:t>
            </a:r>
            <a:r>
              <a:rPr lang="es-ES" dirty="0" smtClean="0"/>
              <a:t> que muestra a los actores (otros usuarios del sistema), los casos de uso (las situaciones que se producen cuando utilizan el sistema) y sus relaciones.</a:t>
            </a:r>
          </a:p>
          <a:p>
            <a:r>
              <a:rPr lang="es-ES" i="1" dirty="0" smtClean="0">
                <a:hlinkClick r:id="rId2" tooltip="Diagrama de clases"/>
              </a:rPr>
              <a:t>Diagrama de clases</a:t>
            </a:r>
            <a:r>
              <a:rPr lang="es-ES" dirty="0" smtClean="0"/>
              <a:t> que muestra las clases y la relaciones entre ellas.</a:t>
            </a:r>
          </a:p>
          <a:p>
            <a:r>
              <a:rPr lang="es-ES" i="1" dirty="0" smtClean="0">
                <a:hlinkClick r:id="rId2" tooltip="Diagramas de secuencia"/>
              </a:rPr>
              <a:t>Diagrama de secuencia</a:t>
            </a:r>
            <a:r>
              <a:rPr lang="es-ES" dirty="0" smtClean="0"/>
              <a:t> muestra los objetos y sus múltiples relaciones entre ellos.</a:t>
            </a:r>
          </a:p>
          <a:p>
            <a:r>
              <a:rPr lang="es-ES" i="1" dirty="0" smtClean="0">
                <a:hlinkClick r:id="rId2" tooltip="Diagramas de colaboración"/>
              </a:rPr>
              <a:t>Diagrama de colaboración</a:t>
            </a:r>
            <a:r>
              <a:rPr lang="es-ES" dirty="0" smtClean="0"/>
              <a:t> que muestra objetos y sus relaciones, destacando los objetos que participan en el intercambio de mensajes.</a:t>
            </a:r>
          </a:p>
          <a:p>
            <a:pPr>
              <a:buNone/>
            </a:pPr>
            <a:endParaRPr lang="es-P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lnSpcReduction="10000"/>
          </a:bodyPr>
          <a:lstStyle/>
          <a:p>
            <a:endParaRPr lang="es-ES" i="1" dirty="0" smtClean="0">
              <a:hlinkClick r:id="rId2" tooltip="Diagrama de estado"/>
            </a:endParaRPr>
          </a:p>
          <a:p>
            <a:r>
              <a:rPr lang="es-ES" i="1" dirty="0" smtClean="0">
                <a:hlinkClick r:id="rId2" tooltip="Diagrama de estado"/>
              </a:rPr>
              <a:t>Diagrama de estado</a:t>
            </a:r>
            <a:r>
              <a:rPr lang="es-ES" dirty="0" smtClean="0"/>
              <a:t> muestra estados, cambios de estado y eventos en un objeto o en parte del sistema.</a:t>
            </a:r>
          </a:p>
          <a:p>
            <a:r>
              <a:rPr lang="es-ES" i="1" dirty="0" smtClean="0">
                <a:hlinkClick r:id="rId2" tooltip="Diagrama de actividad"/>
              </a:rPr>
              <a:t>Diagrama de actividad</a:t>
            </a:r>
            <a:r>
              <a:rPr lang="es-ES" dirty="0" smtClean="0"/>
              <a:t> que muestra actividades, así como los cambios de una a otra actividad junto con los eventos que ocurren en ciertas partes del sistema.</a:t>
            </a:r>
          </a:p>
          <a:p>
            <a:r>
              <a:rPr lang="es-ES" i="1" dirty="0" smtClean="0">
                <a:hlinkClick r:id="rId2" tooltip="Diagrama de estado"/>
              </a:rPr>
              <a:t>Diagrama de componentes</a:t>
            </a:r>
            <a:r>
              <a:rPr lang="es-ES" dirty="0" smtClean="0"/>
              <a:t> que muestra los componentes de mayor nivel de la programación (cosas como </a:t>
            </a:r>
            <a:r>
              <a:rPr lang="es-ES" dirty="0" err="1" smtClean="0"/>
              <a:t>Kparts</a:t>
            </a:r>
            <a:r>
              <a:rPr lang="es-ES" dirty="0" smtClean="0"/>
              <a:t> o Java </a:t>
            </a:r>
            <a:r>
              <a:rPr lang="es-ES" dirty="0" err="1" smtClean="0"/>
              <a:t>Beans</a:t>
            </a:r>
            <a:r>
              <a:rPr lang="es-ES" dirty="0" smtClean="0"/>
              <a:t>).</a:t>
            </a:r>
          </a:p>
          <a:p>
            <a:r>
              <a:rPr lang="es-ES" i="1" dirty="0" smtClean="0">
                <a:hlinkClick r:id="rId2" tooltip="Diagrama de clases"/>
              </a:rPr>
              <a:t>Diagrama de implementación</a:t>
            </a:r>
            <a:r>
              <a:rPr lang="es-ES" dirty="0" smtClean="0"/>
              <a:t> que muestra las instancias de los componentes y sus relaciones.</a:t>
            </a:r>
          </a:p>
          <a:p>
            <a:r>
              <a:rPr lang="es-ES" i="1" dirty="0" smtClean="0">
                <a:hlinkClick r:id="rId2" tooltip="Diagramas de relación de entidad"/>
              </a:rPr>
              <a:t>Diagrama de relaciones de entidad</a:t>
            </a:r>
            <a:r>
              <a:rPr lang="es-ES" dirty="0" smtClean="0"/>
              <a:t> que muestra los datos y las relaciones y restricciones entre ellos.</a:t>
            </a:r>
          </a:p>
          <a:p>
            <a:pPr>
              <a:buNone/>
            </a:pPr>
            <a:endParaRPr lang="es-P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lnSpcReduction="10000"/>
          </a:bodyPr>
          <a:lstStyle/>
          <a:p>
            <a:r>
              <a:rPr lang="es-ES" b="1" dirty="0" smtClean="0"/>
              <a:t>Diagrama de casos de uso</a:t>
            </a:r>
          </a:p>
          <a:p>
            <a:r>
              <a:rPr lang="es-ES" dirty="0" smtClean="0"/>
              <a:t>Los diagramas de casos de uso describen las relaciones y las dependencias entre un grupo de </a:t>
            </a:r>
            <a:r>
              <a:rPr lang="es-ES" i="1" dirty="0" smtClean="0"/>
              <a:t>casos de uso</a:t>
            </a:r>
            <a:r>
              <a:rPr lang="es-ES" dirty="0" smtClean="0"/>
              <a:t> y los actores participantes en el proceso.</a:t>
            </a:r>
          </a:p>
          <a:p>
            <a:r>
              <a:rPr lang="es-ES" dirty="0" smtClean="0"/>
              <a:t>Es importante resaltar que los diagramas de casos de uso no están pensados para representar el diseño y no puede describir los elementos internos de un sistema. Los diagramas de casos de uso sirven para facilitar la comunicación con los futuros usuarios del sistema, y con el cliente, y resultan especialmente útiles para determinar las características necesarias que tendrá el sistema. En otras palabras, los diagramas de casos de uso describen </a:t>
            </a:r>
            <a:r>
              <a:rPr lang="es-ES" i="1" dirty="0" smtClean="0"/>
              <a:t>qué</a:t>
            </a:r>
            <a:r>
              <a:rPr lang="es-ES" dirty="0" smtClean="0"/>
              <a:t> es lo que debe hacer el sistema, pero no </a:t>
            </a:r>
            <a:r>
              <a:rPr lang="es-ES" i="1" dirty="0" smtClean="0"/>
              <a:t>cómo</a:t>
            </a:r>
            <a:r>
              <a:rPr lang="es-ES" dirty="0" smtClean="0"/>
              <a:t>.</a:t>
            </a:r>
          </a:p>
          <a:p>
            <a:pPr>
              <a:buNone/>
            </a:pPr>
            <a:endParaRPr lang="es-P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r>
              <a:rPr lang="es-ES" dirty="0" smtClean="0"/>
              <a:t>Cuando se trabaja con casos de uso, es importante tener presentes algunas </a:t>
            </a:r>
            <a:r>
              <a:rPr lang="es-ES" dirty="0" err="1" smtClean="0"/>
              <a:t>secillas</a:t>
            </a:r>
            <a:r>
              <a:rPr lang="es-ES" dirty="0" smtClean="0"/>
              <a:t> reglas: </a:t>
            </a:r>
          </a:p>
          <a:p>
            <a:r>
              <a:rPr lang="es-ES" dirty="0" smtClean="0"/>
              <a:t>Cada caso de uso está relacionado como mínimo con un actor</a:t>
            </a:r>
          </a:p>
          <a:p>
            <a:r>
              <a:rPr lang="es-ES" dirty="0" smtClean="0"/>
              <a:t>Cada caso de uso es un iniciador (es decir, un actor)</a:t>
            </a:r>
          </a:p>
          <a:p>
            <a:r>
              <a:rPr lang="es-ES" dirty="0" smtClean="0"/>
              <a:t>Cada caso de uso lleva a un resultado relevante (un resultado con «valor intrínseco»)</a:t>
            </a:r>
            <a:endParaRPr lang="es-E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r>
              <a:rPr lang="es-ES" dirty="0" smtClean="0"/>
              <a:t>Los casos de uso pueden tener relaciones con otros casos de uso. Los tres tipos de relaciones más comunes entre casos de uso son:</a:t>
            </a:r>
          </a:p>
          <a:p>
            <a:r>
              <a:rPr lang="es-ES" i="1" dirty="0" smtClean="0"/>
              <a:t>&lt;&lt;</a:t>
            </a:r>
            <a:r>
              <a:rPr lang="es-ES" i="1" dirty="0" err="1" smtClean="0"/>
              <a:t>include</a:t>
            </a:r>
            <a:r>
              <a:rPr lang="es-ES" i="1" dirty="0" smtClean="0"/>
              <a:t>&gt;&gt;</a:t>
            </a:r>
            <a:r>
              <a:rPr lang="es-ES" dirty="0" smtClean="0"/>
              <a:t> que especifica una situación en la que un caso de uso tiene lugar </a:t>
            </a:r>
            <a:r>
              <a:rPr lang="es-ES" i="1" dirty="0" smtClean="0"/>
              <a:t>dentro</a:t>
            </a:r>
            <a:r>
              <a:rPr lang="es-ES" dirty="0" smtClean="0"/>
              <a:t> de otro caso de uso</a:t>
            </a:r>
          </a:p>
          <a:p>
            <a:r>
              <a:rPr lang="es-ES" i="1" dirty="0" smtClean="0"/>
              <a:t>&lt;&lt;</a:t>
            </a:r>
            <a:r>
              <a:rPr lang="es-ES" i="1" dirty="0" err="1" smtClean="0"/>
              <a:t>extends</a:t>
            </a:r>
            <a:r>
              <a:rPr lang="es-ES" i="1" dirty="0" smtClean="0"/>
              <a:t>&gt;&gt;</a:t>
            </a:r>
            <a:r>
              <a:rPr lang="es-ES" dirty="0" smtClean="0"/>
              <a:t> que especifica que en ciertas situaciones, o en algún punto (llamado punto de extensión) un caso de uso será extendido por otro.</a:t>
            </a:r>
          </a:p>
          <a:p>
            <a:r>
              <a:rPr lang="es-ES" i="1" dirty="0" smtClean="0"/>
              <a:t>Generalización</a:t>
            </a:r>
            <a:r>
              <a:rPr lang="es-ES" dirty="0" smtClean="0"/>
              <a:t> que especifica que un caso de uso hereda las características del «</a:t>
            </a:r>
            <a:r>
              <a:rPr lang="es-ES" dirty="0" err="1" smtClean="0"/>
              <a:t>super</a:t>
            </a:r>
            <a:r>
              <a:rPr lang="es-ES" dirty="0" smtClean="0"/>
              <a:t>» caso de uso, y puede volver a especificar algunas o todas ellas de una forma muy similar a las herencias entre clases. </a:t>
            </a:r>
            <a:endParaRPr lang="es-ES" smtClean="0"/>
          </a:p>
          <a:p>
            <a:pPr>
              <a:buNone/>
            </a:pPr>
            <a:endParaRPr lang="es-P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</TotalTime>
  <Words>648</Words>
  <Application>Microsoft Office PowerPoint</Application>
  <PresentationFormat>Presentación en pantalla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Flujo</vt:lpstr>
      <vt:lpstr>INTRODUCCION AL UML</vt:lpstr>
      <vt:lpstr>Diapositiva 2</vt:lpstr>
      <vt:lpstr>Diapositiva 3</vt:lpstr>
      <vt:lpstr>Diapositiva 4</vt:lpstr>
      <vt:lpstr>Diapositiva 5</vt:lpstr>
      <vt:lpstr>Diapositiva 6</vt:lpstr>
      <vt:lpstr>Diapositiva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INTRODUCCION AL UML</dc:title>
  <dc:creator>XP</dc:creator>
  <cp:lastModifiedBy>XP</cp:lastModifiedBy>
  <cp:revision>3</cp:revision>
  <dcterms:created xsi:type="dcterms:W3CDTF">2010-06-11T16:35:50Z</dcterms:created>
  <dcterms:modified xsi:type="dcterms:W3CDTF">2010-06-12T13:28:22Z</dcterms:modified>
</cp:coreProperties>
</file>